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</p:sldMasterIdLst>
  <p:sldIdLst>
    <p:sldId id="256" r:id="rId5"/>
    <p:sldId id="289" r:id="rId6"/>
    <p:sldId id="269" r:id="rId7"/>
    <p:sldId id="271" r:id="rId8"/>
    <p:sldId id="272" r:id="rId9"/>
    <p:sldId id="273" r:id="rId10"/>
    <p:sldId id="278" r:id="rId11"/>
    <p:sldId id="279" r:id="rId12"/>
    <p:sldId id="281" r:id="rId13"/>
    <p:sldId id="280" r:id="rId14"/>
    <p:sldId id="274" r:id="rId15"/>
    <p:sldId id="275" r:id="rId16"/>
    <p:sldId id="277" r:id="rId17"/>
    <p:sldId id="283" r:id="rId18"/>
    <p:sldId id="282" r:id="rId19"/>
    <p:sldId id="285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8" d="100"/>
          <a:sy n="58" d="100"/>
        </p:scale>
        <p:origin x="-3060" y="-12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4613CE-B1D7-40B7-BEB3-CB0F4F264AD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6A22900-D747-48C4-86B9-866637204398}">
      <dgm:prSet phldrT="[Текст]" custT="1"/>
      <dgm:spPr>
        <a:solidFill>
          <a:schemeClr val="lt1"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1</a:t>
          </a:r>
          <a:r>
            <a:rPr lang="ru-RU" sz="1200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. Проверка уполномоченным регистрационным органом полноты и достоверности сведений, содержащихся в представленных заявителем материалах (5 дней).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A6DEAFC6-F19A-44CF-8552-BF56B258A6C2}" type="parTrans" cxnId="{CD63D1FC-83EC-4C6A-BF0F-6B15856B2DAB}">
      <dgm:prSet/>
      <dgm:spPr/>
      <dgm:t>
        <a:bodyPr/>
        <a:lstStyle/>
        <a:p>
          <a:endParaRPr lang="ru-RU"/>
        </a:p>
      </dgm:t>
    </dgm:pt>
    <dgm:pt modelId="{36AD82AC-02B5-4EC0-9286-8B6C1C25DF05}" type="sibTrans" cxnId="{CD63D1FC-83EC-4C6A-BF0F-6B15856B2DAB}">
      <dgm:prSet/>
      <dgm:spPr/>
      <dgm:t>
        <a:bodyPr/>
        <a:lstStyle/>
        <a:p>
          <a:endParaRPr lang="ru-RU"/>
        </a:p>
      </dgm:t>
    </dgm:pt>
    <dgm:pt modelId="{D299BFA0-46CC-464C-987F-60A939AF49D4}">
      <dgm:prSet phldrT="[Текст]" custT="1"/>
      <dgm:spPr>
        <a:solidFill>
          <a:schemeClr val="lt1"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2. </a:t>
          </a:r>
          <a:r>
            <a:rPr lang="ru-RU" sz="1200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Экспертиза качества лекарственного средства и экспертиза отношения ожидаемой пользы к возможному риску применения лекарственного препарата для ветеринарного применения (110 дней). Образцы препарата представляются заявителем в экспертное учреждение  в течение 15 дней со дня получения решения о проведении экспертиз от уполномоченного федерального органа исполнительной власти.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4C576B0-A607-44ED-981E-4E20C7F8AA8D}" type="parTrans" cxnId="{4B07CD6B-A6F9-4704-B98B-1CA2B2400FFA}">
      <dgm:prSet/>
      <dgm:spPr/>
      <dgm:t>
        <a:bodyPr/>
        <a:lstStyle/>
        <a:p>
          <a:endParaRPr lang="ru-RU"/>
        </a:p>
      </dgm:t>
    </dgm:pt>
    <dgm:pt modelId="{CD0323A1-D5AD-4AA6-91F4-A1A871C3524E}" type="sibTrans" cxnId="{4B07CD6B-A6F9-4704-B98B-1CA2B2400FFA}">
      <dgm:prSet/>
      <dgm:spPr/>
      <dgm:t>
        <a:bodyPr/>
        <a:lstStyle/>
        <a:p>
          <a:endParaRPr lang="ru-RU"/>
        </a:p>
      </dgm:t>
    </dgm:pt>
    <dgm:pt modelId="{7EAD1D4D-5A76-49F9-8867-27D5A8AC0A9B}">
      <dgm:prSet phldrT="[Текст]" custT="1"/>
      <dgm:spPr>
        <a:solidFill>
          <a:schemeClr val="lt1"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3. </a:t>
          </a:r>
          <a:r>
            <a:rPr lang="ru-RU" sz="1200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Принятие уполномоченным регистрационным органом решения о государственной регистрации на основании заключения экспертной комиссии (5 дней).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0A52408-3BB8-4AE9-A6C0-2B33B91F0B48}" type="parTrans" cxnId="{D9CF3D66-1D24-49B8-B191-AFFB47CCEC14}">
      <dgm:prSet/>
      <dgm:spPr/>
      <dgm:t>
        <a:bodyPr/>
        <a:lstStyle/>
        <a:p>
          <a:endParaRPr lang="ru-RU"/>
        </a:p>
      </dgm:t>
    </dgm:pt>
    <dgm:pt modelId="{7960F527-D1D6-4B5D-94A0-971927D584AF}" type="sibTrans" cxnId="{D9CF3D66-1D24-49B8-B191-AFFB47CCEC14}">
      <dgm:prSet/>
      <dgm:spPr/>
      <dgm:t>
        <a:bodyPr/>
        <a:lstStyle/>
        <a:p>
          <a:endParaRPr lang="ru-RU"/>
        </a:p>
      </dgm:t>
    </dgm:pt>
    <dgm:pt modelId="{0200DE99-FFBA-4ECB-A4A1-A633AF0F9C59}">
      <dgm:prSet phldrT="[Текст]" custT="1"/>
      <dgm:spPr>
        <a:solidFill>
          <a:schemeClr val="lt1"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4.</a:t>
          </a:r>
          <a:r>
            <a:rPr lang="ru-RU" sz="1200" i="1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 Внесение данных о зарегистрированном препарате, в т.ч. о фармацевтической субстанции в государственный реестр и выдача регистрационного удостоверения, согласованного нормативного документа, инструкции по применению, макетов упаковки заявителю.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046372B-089B-4BFD-B27F-4EEBAACE32AA}" type="parTrans" cxnId="{1C5865CF-5D88-4650-B39F-02D9E035AFCD}">
      <dgm:prSet/>
      <dgm:spPr/>
      <dgm:t>
        <a:bodyPr/>
        <a:lstStyle/>
        <a:p>
          <a:endParaRPr lang="ru-RU"/>
        </a:p>
      </dgm:t>
    </dgm:pt>
    <dgm:pt modelId="{2CB2BCD1-7B89-4B49-A4A4-C8712B496B4F}" type="sibTrans" cxnId="{1C5865CF-5D88-4650-B39F-02D9E035AFCD}">
      <dgm:prSet/>
      <dgm:spPr/>
      <dgm:t>
        <a:bodyPr/>
        <a:lstStyle/>
        <a:p>
          <a:endParaRPr lang="ru-RU"/>
        </a:p>
      </dgm:t>
    </dgm:pt>
    <dgm:pt modelId="{2CFC327B-EBFE-4E1A-9174-CC3B760A4FC4}" type="pres">
      <dgm:prSet presAssocID="{174613CE-B1D7-40B7-BEB3-CB0F4F264AD1}" presName="compositeShape" presStyleCnt="0">
        <dgm:presLayoutVars>
          <dgm:dir/>
          <dgm:resizeHandles/>
        </dgm:presLayoutVars>
      </dgm:prSet>
      <dgm:spPr/>
    </dgm:pt>
    <dgm:pt modelId="{6580CF9B-7FF9-4045-939A-C7C541155AA8}" type="pres">
      <dgm:prSet presAssocID="{174613CE-B1D7-40B7-BEB3-CB0F4F264AD1}" presName="pyramid" presStyleLbl="node1" presStyleIdx="0" presStyleCnt="1" custScaleX="88932"/>
      <dgm:spPr>
        <a:solidFill>
          <a:schemeClr val="accent2"/>
        </a:solidFill>
        <a:scene3d>
          <a:camera prst="perspectiveLeft"/>
          <a:lightRig rig="threePt" dir="t"/>
        </a:scene3d>
        <a:sp3d>
          <a:bevelT w="152400" h="50800" prst="softRound"/>
        </a:sp3d>
      </dgm:spPr>
    </dgm:pt>
    <dgm:pt modelId="{BE16BD1D-3346-42C0-8F33-D058F15C58C7}" type="pres">
      <dgm:prSet presAssocID="{174613CE-B1D7-40B7-BEB3-CB0F4F264AD1}" presName="theList" presStyleCnt="0"/>
      <dgm:spPr/>
    </dgm:pt>
    <dgm:pt modelId="{D24AC740-E111-403F-9DED-39C63E8CB2C4}" type="pres">
      <dgm:prSet presAssocID="{76A22900-D747-48C4-86B9-866637204398}" presName="aNode" presStyleLbl="fgAcc1" presStyleIdx="0" presStyleCnt="4" custScaleX="173963" custScaleY="93721" custLinFactY="18314" custLinFactNeighborX="-761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BF83B-C49C-4AB1-B0D4-4B9EAC5E3598}" type="pres">
      <dgm:prSet presAssocID="{76A22900-D747-48C4-86B9-866637204398}" presName="aSpace" presStyleCnt="0"/>
      <dgm:spPr/>
    </dgm:pt>
    <dgm:pt modelId="{222CD0CE-DEFC-4C81-A144-7791AC6E9975}" type="pres">
      <dgm:prSet presAssocID="{D299BFA0-46CC-464C-987F-60A939AF49D4}" presName="aNode" presStyleLbl="fgAcc1" presStyleIdx="1" presStyleCnt="4" custScaleX="173817" custScaleY="210610" custLinFactY="23209" custLinFactNeighborX="-535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F76DA-AF9A-4C28-8386-C58A7CBA92BA}" type="pres">
      <dgm:prSet presAssocID="{D299BFA0-46CC-464C-987F-60A939AF49D4}" presName="aSpace" presStyleCnt="0"/>
      <dgm:spPr/>
    </dgm:pt>
    <dgm:pt modelId="{4252FBF0-72A1-4E5E-A0D9-13AA3F5EC02B}" type="pres">
      <dgm:prSet presAssocID="{7EAD1D4D-5A76-49F9-8867-27D5A8AC0A9B}" presName="aNode" presStyleLbl="fgAcc1" presStyleIdx="2" presStyleCnt="4" custScaleX="172485" custScaleY="138362" custLinFactY="22332" custLinFactNeighborX="-36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47954-D7F0-4055-A25D-686EE0285A8D}" type="pres">
      <dgm:prSet presAssocID="{7EAD1D4D-5A76-49F9-8867-27D5A8AC0A9B}" presName="aSpace" presStyleCnt="0"/>
      <dgm:spPr/>
    </dgm:pt>
    <dgm:pt modelId="{DA5621C1-F6B2-4EF8-B85E-17131B96DCF8}" type="pres">
      <dgm:prSet presAssocID="{0200DE99-FFBA-4ECB-A4A1-A633AF0F9C59}" presName="aNode" presStyleLbl="fgAcc1" presStyleIdx="3" presStyleCnt="4" custScaleX="169229" custScaleY="149209" custLinFactY="19625" custLinFactNeighborX="-55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0360D-3135-4AA1-B84B-29099C6B82F5}" type="pres">
      <dgm:prSet presAssocID="{0200DE99-FFBA-4ECB-A4A1-A633AF0F9C59}" presName="aSpace" presStyleCnt="0"/>
      <dgm:spPr/>
    </dgm:pt>
  </dgm:ptLst>
  <dgm:cxnLst>
    <dgm:cxn modelId="{D9CF3D66-1D24-49B8-B191-AFFB47CCEC14}" srcId="{174613CE-B1D7-40B7-BEB3-CB0F4F264AD1}" destId="{7EAD1D4D-5A76-49F9-8867-27D5A8AC0A9B}" srcOrd="2" destOrd="0" parTransId="{00A52408-3BB8-4AE9-A6C0-2B33B91F0B48}" sibTransId="{7960F527-D1D6-4B5D-94A0-971927D584AF}"/>
    <dgm:cxn modelId="{4B07CD6B-A6F9-4704-B98B-1CA2B2400FFA}" srcId="{174613CE-B1D7-40B7-BEB3-CB0F4F264AD1}" destId="{D299BFA0-46CC-464C-987F-60A939AF49D4}" srcOrd="1" destOrd="0" parTransId="{64C576B0-A607-44ED-981E-4E20C7F8AA8D}" sibTransId="{CD0323A1-D5AD-4AA6-91F4-A1A871C3524E}"/>
    <dgm:cxn modelId="{5CDE7E02-5796-4328-A345-5657AEBEA538}" type="presOf" srcId="{0200DE99-FFBA-4ECB-A4A1-A633AF0F9C59}" destId="{DA5621C1-F6B2-4EF8-B85E-17131B96DCF8}" srcOrd="0" destOrd="0" presId="urn:microsoft.com/office/officeart/2005/8/layout/pyramid2"/>
    <dgm:cxn modelId="{B2A69F29-A31F-4F12-99ED-28C208B4521A}" type="presOf" srcId="{D299BFA0-46CC-464C-987F-60A939AF49D4}" destId="{222CD0CE-DEFC-4C81-A144-7791AC6E9975}" srcOrd="0" destOrd="0" presId="urn:microsoft.com/office/officeart/2005/8/layout/pyramid2"/>
    <dgm:cxn modelId="{1C5865CF-5D88-4650-B39F-02D9E035AFCD}" srcId="{174613CE-B1D7-40B7-BEB3-CB0F4F264AD1}" destId="{0200DE99-FFBA-4ECB-A4A1-A633AF0F9C59}" srcOrd="3" destOrd="0" parTransId="{5046372B-089B-4BFD-B27F-4EEBAACE32AA}" sibTransId="{2CB2BCD1-7B89-4B49-A4A4-C8712B496B4F}"/>
    <dgm:cxn modelId="{CD63D1FC-83EC-4C6A-BF0F-6B15856B2DAB}" srcId="{174613CE-B1D7-40B7-BEB3-CB0F4F264AD1}" destId="{76A22900-D747-48C4-86B9-866637204398}" srcOrd="0" destOrd="0" parTransId="{A6DEAFC6-F19A-44CF-8552-BF56B258A6C2}" sibTransId="{36AD82AC-02B5-4EC0-9286-8B6C1C25DF05}"/>
    <dgm:cxn modelId="{995636BF-1266-4500-8152-AED968A9A755}" type="presOf" srcId="{76A22900-D747-48C4-86B9-866637204398}" destId="{D24AC740-E111-403F-9DED-39C63E8CB2C4}" srcOrd="0" destOrd="0" presId="urn:microsoft.com/office/officeart/2005/8/layout/pyramid2"/>
    <dgm:cxn modelId="{CBB94CA3-048B-421C-B829-79416A582E75}" type="presOf" srcId="{174613CE-B1D7-40B7-BEB3-CB0F4F264AD1}" destId="{2CFC327B-EBFE-4E1A-9174-CC3B760A4FC4}" srcOrd="0" destOrd="0" presId="urn:microsoft.com/office/officeart/2005/8/layout/pyramid2"/>
    <dgm:cxn modelId="{DB9AABED-DBC7-463E-B34B-E8753F8F912C}" type="presOf" srcId="{7EAD1D4D-5A76-49F9-8867-27D5A8AC0A9B}" destId="{4252FBF0-72A1-4E5E-A0D9-13AA3F5EC02B}" srcOrd="0" destOrd="0" presId="urn:microsoft.com/office/officeart/2005/8/layout/pyramid2"/>
    <dgm:cxn modelId="{46A30A69-1111-4FC5-9233-FCA99659288B}" type="presParOf" srcId="{2CFC327B-EBFE-4E1A-9174-CC3B760A4FC4}" destId="{6580CF9B-7FF9-4045-939A-C7C541155AA8}" srcOrd="0" destOrd="0" presId="urn:microsoft.com/office/officeart/2005/8/layout/pyramid2"/>
    <dgm:cxn modelId="{A24CB7E5-AD01-42F0-A0C2-6D8B30075CAF}" type="presParOf" srcId="{2CFC327B-EBFE-4E1A-9174-CC3B760A4FC4}" destId="{BE16BD1D-3346-42C0-8F33-D058F15C58C7}" srcOrd="1" destOrd="0" presId="urn:microsoft.com/office/officeart/2005/8/layout/pyramid2"/>
    <dgm:cxn modelId="{37B22F14-34A6-442B-8C48-8570FE92107D}" type="presParOf" srcId="{BE16BD1D-3346-42C0-8F33-D058F15C58C7}" destId="{D24AC740-E111-403F-9DED-39C63E8CB2C4}" srcOrd="0" destOrd="0" presId="urn:microsoft.com/office/officeart/2005/8/layout/pyramid2"/>
    <dgm:cxn modelId="{377A012A-B13F-4FAB-83A6-80813A166806}" type="presParOf" srcId="{BE16BD1D-3346-42C0-8F33-D058F15C58C7}" destId="{65EBF83B-C49C-4AB1-B0D4-4B9EAC5E3598}" srcOrd="1" destOrd="0" presId="urn:microsoft.com/office/officeart/2005/8/layout/pyramid2"/>
    <dgm:cxn modelId="{9BCF62B4-79E5-41E7-9CB4-11C687FBB375}" type="presParOf" srcId="{BE16BD1D-3346-42C0-8F33-D058F15C58C7}" destId="{222CD0CE-DEFC-4C81-A144-7791AC6E9975}" srcOrd="2" destOrd="0" presId="urn:microsoft.com/office/officeart/2005/8/layout/pyramid2"/>
    <dgm:cxn modelId="{274586AB-FBEC-4163-A3E1-2A378076EBD9}" type="presParOf" srcId="{BE16BD1D-3346-42C0-8F33-D058F15C58C7}" destId="{741F76DA-AF9A-4C28-8386-C58A7CBA92BA}" srcOrd="3" destOrd="0" presId="urn:microsoft.com/office/officeart/2005/8/layout/pyramid2"/>
    <dgm:cxn modelId="{B8FDF55A-BA90-48BF-ADEF-3ED557519CD1}" type="presParOf" srcId="{BE16BD1D-3346-42C0-8F33-D058F15C58C7}" destId="{4252FBF0-72A1-4E5E-A0D9-13AA3F5EC02B}" srcOrd="4" destOrd="0" presId="urn:microsoft.com/office/officeart/2005/8/layout/pyramid2"/>
    <dgm:cxn modelId="{13F70CD4-B578-4A05-AD6E-1B7FAEE44D3F}" type="presParOf" srcId="{BE16BD1D-3346-42C0-8F33-D058F15C58C7}" destId="{7E547954-D7F0-4055-A25D-686EE0285A8D}" srcOrd="5" destOrd="0" presId="urn:microsoft.com/office/officeart/2005/8/layout/pyramid2"/>
    <dgm:cxn modelId="{174A1E7B-7D50-4DB8-A254-2728FCD1A36C}" type="presParOf" srcId="{BE16BD1D-3346-42C0-8F33-D058F15C58C7}" destId="{DA5621C1-F6B2-4EF8-B85E-17131B96DCF8}" srcOrd="6" destOrd="0" presId="urn:microsoft.com/office/officeart/2005/8/layout/pyramid2"/>
    <dgm:cxn modelId="{94FD2C13-9F81-444D-98C0-69C0E001CBAF}" type="presParOf" srcId="{BE16BD1D-3346-42C0-8F33-D058F15C58C7}" destId="{5710360D-3135-4AA1-B84B-29099C6B82F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80CF9B-7FF9-4045-939A-C7C541155AA8}">
      <dsp:nvSpPr>
        <dsp:cNvPr id="0" name=""/>
        <dsp:cNvSpPr/>
      </dsp:nvSpPr>
      <dsp:spPr>
        <a:xfrm>
          <a:off x="-76340" y="0"/>
          <a:ext cx="4162480" cy="4680520"/>
        </a:xfrm>
        <a:prstGeom prst="triangle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AC740-E111-403F-9DED-39C63E8CB2C4}">
      <dsp:nvSpPr>
        <dsp:cNvPr id="0" name=""/>
        <dsp:cNvSpPr/>
      </dsp:nvSpPr>
      <dsp:spPr>
        <a:xfrm>
          <a:off x="648062" y="648074"/>
          <a:ext cx="5292542" cy="546615"/>
        </a:xfrm>
        <a:prstGeom prst="roundRect">
          <a:avLst/>
        </a:prstGeom>
        <a:solidFill>
          <a:schemeClr val="lt1">
            <a:hueOff val="0"/>
            <a:satOff val="0"/>
            <a:lumOff val="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1</a:t>
          </a:r>
          <a:r>
            <a:rPr lang="ru-RU" sz="1200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. Проверка уполномоченным регистрационным органом полноты и достоверности сведений, содержащихся в представленных заявителем материалах (5 дней).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8062" y="648074"/>
        <a:ext cx="5292542" cy="546615"/>
      </dsp:txXfrm>
    </dsp:sp>
    <dsp:sp modelId="{222CD0CE-DEFC-4C81-A144-7791AC6E9975}">
      <dsp:nvSpPr>
        <dsp:cNvPr id="0" name=""/>
        <dsp:cNvSpPr/>
      </dsp:nvSpPr>
      <dsp:spPr>
        <a:xfrm>
          <a:off x="718979" y="1296143"/>
          <a:ext cx="5288100" cy="1228354"/>
        </a:xfrm>
        <a:prstGeom prst="roundRect">
          <a:avLst/>
        </a:prstGeom>
        <a:solidFill>
          <a:schemeClr val="lt1">
            <a:hueOff val="0"/>
            <a:satOff val="0"/>
            <a:lumOff val="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2. </a:t>
          </a:r>
          <a:r>
            <a:rPr lang="ru-RU" sz="1200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Экспертиза качества лекарственного средства и экспертиза отношения ожидаемой пользы к возможному риску применения лекарственного препарата для ветеринарного применения (110 дней). Образцы препарата представляются заявителем в экспертное учреждение  в течение 15 дней со дня получения решения о проведении экспертиз от уполномоченного федерального органа исполнительной власти.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8979" y="1296143"/>
        <a:ext cx="5288100" cy="1228354"/>
      </dsp:txXfrm>
    </dsp:sp>
    <dsp:sp modelId="{4252FBF0-72A1-4E5E-A0D9-13AA3F5EC02B}">
      <dsp:nvSpPr>
        <dsp:cNvPr id="0" name=""/>
        <dsp:cNvSpPr/>
      </dsp:nvSpPr>
      <dsp:spPr>
        <a:xfrm>
          <a:off x="790991" y="2592288"/>
          <a:ext cx="5247576" cy="806977"/>
        </a:xfrm>
        <a:prstGeom prst="roundRect">
          <a:avLst/>
        </a:prstGeom>
        <a:solidFill>
          <a:schemeClr val="lt1">
            <a:hueOff val="0"/>
            <a:satOff val="0"/>
            <a:lumOff val="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3. </a:t>
          </a:r>
          <a:r>
            <a:rPr lang="ru-RU" sz="1200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Принятие уполномоченным регистрационным органом решения о государственной регистрации на основании заключения экспертной комиссии (5 дней).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0991" y="2592288"/>
        <a:ext cx="5247576" cy="806977"/>
      </dsp:txXfrm>
    </dsp:sp>
    <dsp:sp modelId="{DA5621C1-F6B2-4EF8-B85E-17131B96DCF8}">
      <dsp:nvSpPr>
        <dsp:cNvPr id="0" name=""/>
        <dsp:cNvSpPr/>
      </dsp:nvSpPr>
      <dsp:spPr>
        <a:xfrm>
          <a:off x="934985" y="3456382"/>
          <a:ext cx="5148518" cy="870241"/>
        </a:xfrm>
        <a:prstGeom prst="roundRect">
          <a:avLst/>
        </a:prstGeom>
        <a:solidFill>
          <a:schemeClr val="lt1">
            <a:hueOff val="0"/>
            <a:satOff val="0"/>
            <a:lumOff val="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4.</a:t>
          </a:r>
          <a:r>
            <a:rPr lang="ru-RU" sz="1200" i="1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rPr>
            <a:t> Внесение данных о зарегистрированном препарате, в т.ч. о фармацевтической субстанции в государственный реестр и выдача регистрационного удостоверения, согласованного нормативного документа, инструкции по применению, макетов упаковки заявителю.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4985" y="3456382"/>
        <a:ext cx="5148518" cy="870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0545187-9B0C-4D81-98EE-FF47469D048F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161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5104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0372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409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658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827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911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30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386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934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6827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0545187-9B0C-4D81-98EE-FF47469D048F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161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5104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0372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4091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6585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8274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911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302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386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934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68276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0545187-9B0C-4D81-98EE-FF47469D048F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219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63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2501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6885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986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566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1282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59666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745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2194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978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9321DE-55E4-43FD-8503-31163185D07A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91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91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9321DE-55E4-43FD-8503-31163185D07A}" type="datetimeFigureOut">
              <a:rPr lang="ru-RU" smtClean="0">
                <a:solidFill>
                  <a:srgbClr val="438086"/>
                </a:solidFill>
              </a:rPr>
              <a:pPr/>
              <a:t>23.04.2015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0545187-9B0C-4D81-98EE-FF47469D0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708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5%D0%B2%D1%80%D0%BE%D0%BF%D0%B5%D0%B9%D1%81%D0%BA%D0%B8%D0%B9_%D1%81%D0%BE%D1%8E%D0%B7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/index.php?title=%D0%97%D0%B0%D0%BA%D0%BE%D0%BD%D1%8B_%D0%95%D0%B2%D1%80%D0%BE%D0%BF%D0%B5%D0%B9%D1%81%D0%BA%D0%BE%D0%B3%D0%BE_%D1%81%D0%BE%D1%8E%D0%B7%D0%B0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92696"/>
            <a:ext cx="9144000" cy="3312368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Сравнительная характеристика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процедур регистрации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лекарственных препаратов в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России, странах ЕС и США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Начальник Отдела надзора за оборотом лекарственных средств, </a:t>
            </a:r>
            <a:r>
              <a:rPr lang="ru-RU" sz="22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к.в.н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Татьяна Владимировна Панина</a:t>
            </a:r>
            <a:endParaRPr lang="ru-RU" sz="2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544073"/>
            <a:ext cx="2460888" cy="1527422"/>
          </a:xfrm>
          <a:prstGeom prst="rect">
            <a:avLst/>
          </a:prstGeom>
        </p:spPr>
      </p:pic>
      <p:pic>
        <p:nvPicPr>
          <p:cNvPr id="4" name="Рисунок 3" descr="Флаг-США-фото-first-americans.ru_-e1359118235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544073"/>
            <a:ext cx="1982398" cy="1527422"/>
          </a:xfrm>
          <a:prstGeom prst="rect">
            <a:avLst/>
          </a:prstGeom>
        </p:spPr>
      </p:pic>
      <p:pic>
        <p:nvPicPr>
          <p:cNvPr id="5" name="Рисунок 4" descr="_flag_yapfiles.r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125" y="4544073"/>
            <a:ext cx="2586183" cy="1765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801716" y="-3398068"/>
            <a:ext cx="836712" cy="7632848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 основные этапы регистрационной процедуры в Соединенных штатах Америки</a:t>
            </a:r>
          </a:p>
        </p:txBody>
      </p:sp>
      <p:pic>
        <p:nvPicPr>
          <p:cNvPr id="9" name="Рисунок 8" descr="1395061383_0809.1000x8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68" y="0"/>
            <a:ext cx="1299272" cy="90872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052736"/>
            <a:ext cx="8784976" cy="302433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052736"/>
            <a:ext cx="8280920" cy="2839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b="1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Процедура одобрения </a:t>
            </a:r>
            <a:r>
              <a:rPr lang="ru-RU" sz="1200" b="1" i="1" u="sng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дженериков</a:t>
            </a:r>
            <a:r>
              <a:rPr lang="ru-RU" sz="1200" b="1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После того, как новый лекарственный препарат для животных, одобренный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находится в обращении на рынке в течение 5 лет,  «спонсоры» могут подавать заявления на одобрение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дженериков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данного лекарственного препарата.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Для осуществления данной процедуры «спонсор» представляет в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Информацию о качестве (спецификация на сырье, информация о поставщиках субстанции, метод производства, методы контроля готовой продукции, сертификат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и т.д.).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Данные о стабильности готовой продукции.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Результаты изучения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биоэквивалентности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дженерика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и оригинального препарата на целевом виде животных.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Данные по изучению сроков выведения остаточных количеств с указанием аналитического метода. 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Данные по маркировке.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Сведения об эффективности применения препарата, если он имеет историю применения на рынке.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Длительность процедуры одобрения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дженерика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составляет 180 дней. При наличии замечаний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к «спонсору»  срок в 180 дней останавливается и «перезапускается» после исправления «спонсором» замечаний. Процесс «перезапуска» может происходить несколько раз.</a:t>
            </a:r>
          </a:p>
          <a:p>
            <a:pPr lvl="0" algn="just"/>
            <a:endParaRPr lang="ru-RU" sz="105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221088"/>
            <a:ext cx="8784976" cy="237626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2108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200" b="1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Процедура, позволяющая легально ввести в обращение лекарственный препарат, рекомендованный для применения на т.н. «малых видах»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minor species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животные зоопарков, экзотические рыбы, попугаи, хорьки и морские свинки, а также некоторые виды сельхоз. животных: овцы, козы, пчелы, некоторые виды промысловых рыб, пернатая дичь) или предназначенный к применению по специфическим, ограниченным показаниям (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minor uses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 после доказательства его безопасности, но до предоставления всех необходимых данных по эффективности. Таким образом, препарат может быть в обращении на рынке в течение 5 лет, пока идет сбор данных по эффективности, при условии одобрения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ежегодных отчетов «спонсора» об эффективности.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Для осуществления данной процедуры допускается представление в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как отдельного комплекта документов, так и дополнения к уже имеющемуся комплекту на ранее одобренный препарат. 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Длительность процедуры одобрения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дженерика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составляет 180 дней. При наличии замечаний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к «спонсору»  срок в 180 дней останавливается и «перезапускается» после исправления «спонсором» замечаний. Процесс «перезапуска» может происходить несколько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 процедуры регистрации</a:t>
            </a:r>
            <a:endParaRPr lang="ru-RU" sz="24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1124744"/>
            <a:ext cx="1547664" cy="1368152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2636912"/>
            <a:ext cx="1512168" cy="180020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4" y="4797152"/>
            <a:ext cx="1512168" cy="1656184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767573" y="1624915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79712" y="1124744"/>
            <a:ext cx="6840760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До 160  рабочих дней         (ранее 210 дней) со дня принятия заявления о государственной регистрации до выдачи регистрационного удостоверения. Срок рассмотрения и принятия заявления – 5 дней.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Ускоренная процедура (для воспроизведенных препаратов) – 60 рабочих дней со дня принятия заявления о государственной регистрации. </a:t>
            </a:r>
          </a:p>
          <a:p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Исключения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: по ускоренной процедуре не могут быть зарегистрированы биологические препараты, препараты инсулина и впервые регистрируемые в РФ препараты.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7704" y="2636912"/>
            <a:ext cx="6912768" cy="18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1. Централизованная процедура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- до 232 дней со дня принятия заявления. Срок рассмотрения и принятия заявления зависит от полноты представленных данных.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Ускоренная процедура сроком до 150 дней может быть запрошена для регистрации инновационных препаратов, представляющих особый интерес для охраны здоровья животных.</a:t>
            </a:r>
          </a:p>
          <a:p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Децентрализованная процедура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- до 300 дней со дня принятия заявления. Срок рассмотрения и принятия заявления – 14 дней (до 30 дней для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дженериков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референтный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препарат не зарегистрирован в выбранной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стране ЕС).</a:t>
            </a:r>
          </a:p>
          <a:p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 Процедура «взаимного признания»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- до 180 дней со дня принятия заявления. Срок рассмотрения и принятия заявления – 14 дней.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79712" y="4797151"/>
            <a:ext cx="6840760" cy="165618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180 дней, или может быть выделено дополнительное время по соглашению между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и «спонсором». </a:t>
            </a:r>
            <a:endParaRPr lang="en-US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60 дней из вышеуказанного срока отводится на рассмотрение заявления.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Законом не установлено время, отведенное на представление «спонсором» дополнительных данных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1695565" y="3281099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1695565" y="5297324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1353.jpg"/>
          <p:cNvPicPr>
            <a:picLocks noChangeAspect="1"/>
          </p:cNvPicPr>
          <p:nvPr/>
        </p:nvPicPr>
        <p:blipFill>
          <a:blip r:embed="rId2" cstate="print">
            <a:lum bright="-1000" contrast="3000"/>
          </a:blip>
          <a:stretch>
            <a:fillRect/>
          </a:stretch>
        </p:blipFill>
        <p:spPr>
          <a:xfrm>
            <a:off x="107504" y="46202"/>
            <a:ext cx="1710133" cy="98072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7000"/>
              </a:srgbClr>
            </a:outerShdw>
          </a:effectLst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107504" y="1196752"/>
            <a:ext cx="1728192" cy="273630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действия первой регистрации и частота ее подтверждения.</a:t>
            </a:r>
          </a:p>
          <a:p>
            <a:pPr algn="ctr"/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07504" y="4149080"/>
            <a:ext cx="1728192" cy="2448272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 процедуры подтверждения регистрации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116632"/>
            <a:ext cx="2232248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116632"/>
            <a:ext cx="2376264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236296" y="116632"/>
            <a:ext cx="1584176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2987824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16" name="Стрелка вниз 15"/>
          <p:cNvSpPr/>
          <p:nvPr/>
        </p:nvSpPr>
        <p:spPr>
          <a:xfrm>
            <a:off x="5652120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17" name="Стрелка вниз 16"/>
          <p:cNvSpPr/>
          <p:nvPr/>
        </p:nvSpPr>
        <p:spPr>
          <a:xfrm>
            <a:off x="7956376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051720" y="1196752"/>
            <a:ext cx="2232248" cy="280831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Срок действия регистрационного удостоверения на впервые регистрируемые лекарственные препараты – 5 лет.</a:t>
            </a:r>
          </a:p>
          <a:p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Регистрация подтверждается однократно, по истечении 5-ти летнего срока. </a:t>
            </a:r>
          </a:p>
          <a:p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 результатам подтверждения выдается бессрочное регистрационное удостоверение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123728" y="4149080"/>
            <a:ext cx="2304256" cy="244827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До 90 рабочих дней со дня получения уполномоченным федеральным органом заявления о подтверждении.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572000" y="4183582"/>
            <a:ext cx="2592288" cy="241377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До 90 дней с момента принятия и рассмотрения заявления.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427984" y="1196752"/>
            <a:ext cx="2736304" cy="288032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Срок действия регистрации на впервые регистрируемые лекарственные препараты - 5 лет (централизованная и децентрализованная процедура).</a:t>
            </a:r>
          </a:p>
          <a:p>
            <a:r>
              <a:rPr lang="ru-RU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Регистрация подтверждается однократно (</a:t>
            </a:r>
            <a:r>
              <a:rPr lang="en-US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renewal</a:t>
            </a:r>
            <a:r>
              <a:rPr lang="ru-RU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 по истечении 5-ти летнего срока на основе переоценки соотношения риск-польза. </a:t>
            </a:r>
          </a:p>
          <a:p>
            <a:r>
              <a:rPr lang="ru-RU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 результатам подтверждения выдается бессрочное регистрационное удостоверение, однако по решению Еврокомиссии или национальных агентств может быть снова определен 5-ти летний период регистрации (в случае возникновения обоснованных сомнений, касающихся эффективности работы системы </a:t>
            </a:r>
            <a:r>
              <a:rPr lang="ru-RU" sz="10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фармаконадзора</a:t>
            </a:r>
            <a:r>
              <a:rPr lang="ru-RU" sz="10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308304" y="4221088"/>
            <a:ext cx="1512168" cy="237626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--------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308304" y="1196752"/>
            <a:ext cx="1584176" cy="288032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0800"/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--------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1835696" y="2348880"/>
            <a:ext cx="21602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1835696" y="5157192"/>
            <a:ext cx="21602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процедуры внесения изменений в регистрационную документацию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1124744"/>
            <a:ext cx="1547664" cy="1872208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3645024"/>
            <a:ext cx="1512168" cy="3024336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767573" y="1624915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79712" y="1124744"/>
            <a:ext cx="6840760" cy="18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 В случае внесения изменений в инструкцию по применению лекарственного препарата для ветеринарного применения в отношении сведений об изменениях дозировки, сроков возможного использования продукции животного происхождения после применения лекарственного препарата проводится экспертиза лекарственного средства.</a:t>
            </a:r>
            <a:endParaRPr lang="en-US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/>
            <a:endParaRPr lang="ru-RU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 случае необходимости внесения иных изменений, кроме изменений в данную инструкцию экспертиза лекарственного средства не проводится.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7704" y="3573016"/>
            <a:ext cx="6912768" cy="31683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централизованной процедуре экспертизу проводит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при децентрализованной процедуре экспертизу проводят национальные агентства.</a:t>
            </a:r>
          </a:p>
          <a:p>
            <a:pPr algn="just"/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Различают 5 категорий изменений  и дополнений, вносимых в регистрационную документацию:</a:t>
            </a:r>
          </a:p>
          <a:p>
            <a:pPr lvl="0" algn="just"/>
            <a:r>
              <a:rPr lang="ru-RU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Незначительные изменения Типа </a:t>
            </a:r>
            <a:r>
              <a:rPr lang="en-US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IA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изменения, минимально влияющие или не влияющие на качество, безопасность и эффективность лекарственного препарата (смена держателя </a:t>
            </a:r>
            <a:r>
              <a:rPr lang="ru-RU" sz="95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рег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 лицензии, производителя, незначительные изменения спецификаций на субстанции действующих веществ, изменения упаковочных материалов, не находящихся в контакте с готовым препаратом и т.д.).</a:t>
            </a:r>
          </a:p>
          <a:p>
            <a:pPr lvl="0" algn="just"/>
            <a:r>
              <a:rPr lang="ru-RU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Незначительные изменения Типа </a:t>
            </a:r>
            <a:r>
              <a:rPr lang="en-US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IB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изменения, отличные от Типа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IA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а также не относящиеся ни к Типу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ни к расширению спектра лицензии.</a:t>
            </a:r>
          </a:p>
          <a:p>
            <a:pPr algn="just"/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Эти категории изменений вносятся по уведомительной процедуре без проведения экспертизы.</a:t>
            </a:r>
          </a:p>
          <a:p>
            <a:pPr lvl="0" algn="just"/>
            <a:r>
              <a:rPr lang="ru-RU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Значительные изменения Типа </a:t>
            </a:r>
            <a:r>
              <a:rPr lang="en-US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изменения, не относящиеся к расширению регистрационной лицензии, которые могут оказывать значительное влияние на качество, безопасность и эффективность лекарственного препарата (новые показания к применению, новые результаты доклинических и клинических исследований, изменение процесса производства, изменение или внесение новых видов непродуктивных животных, новый вакцинный штамм и т.д.).</a:t>
            </a:r>
          </a:p>
          <a:p>
            <a:pPr lvl="0" algn="just"/>
            <a:r>
              <a:rPr lang="ru-RU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Расширение регистрационной лицензии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изменения, касающиеся субстанций действующих веществ лекарственного препарата (замена на новую модифицированную молекулу, новый изомер и т.д.), их концентрации в препарате, лекарственной формы препарата, пути его введения, новых видов продуктивных животных. </a:t>
            </a:r>
          </a:p>
          <a:p>
            <a:pPr algn="just"/>
            <a:r>
              <a:rPr lang="ru-RU" sz="95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Срочное дополнение, касающееся безопасности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изменения, вносимые в инструкцию по применению в части показаний к применению, способа применения, противопоказаний, мер предосторожности, целевых видов животных и периодов ожидания.</a:t>
            </a:r>
            <a:endParaRPr lang="ru-RU" sz="95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1695566" y="4937283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процедуры внесения изменений в регистрационную документацию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4" y="1124744"/>
            <a:ext cx="504056" cy="540060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27584" y="1052736"/>
            <a:ext cx="8064896" cy="56886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2225"/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 ряде случаев, обозначенных как </a:t>
            </a:r>
            <a:r>
              <a:rPr lang="ru-RU" sz="9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категория </a:t>
            </a:r>
            <a:r>
              <a:rPr lang="en-US" sz="9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при внесении изменений в документацию </a:t>
            </a:r>
            <a:r>
              <a:rPr lang="en-US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не производит переоценку безопасности или эффективности и не требует представления новых данных: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1. Изменение наименования или адреса «спонсора».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Продажа, покупка или строительство производственных площадей.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 Продажа или покупка прав на лекарственный препарат.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4. Изменения вида, стиля, формы, размера упаковки.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5. Изменение утвержденной маркировки (цвет, стиль, формат, торговое название, условия хранения, срок годности и т.д.).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6. Изменения производственного процесса, не затрагивающие метод производства или не влияющие на изменение лекарственной формы готового продукта.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7. Смена поставщика </a:t>
            </a:r>
            <a:r>
              <a:rPr lang="ru-RU" sz="9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балк-продукта</a:t>
            </a:r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8. Изменения аналитических методов контроля или контрольных процедур, не нарушающие утвержденные стандарты.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9. Изменения срока годности.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10. Добавление нового производителя, упаковщика или маркировщика продукции.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11. Добавление нового поставщика субстанции.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 случаях, обозначенных как </a:t>
            </a:r>
            <a:r>
              <a:rPr lang="ru-RU" sz="9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категория </a:t>
            </a:r>
            <a:r>
              <a:rPr lang="en-US" sz="9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внесение изменений может затронуть аспекты безопасности и эффективности лекарственного препарата. Поэтому </a:t>
            </a:r>
            <a:r>
              <a:rPr lang="en-US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требует представления данных, подтверждающих безопасность и эффективность.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1. Изменение концентрации ДВ или состава готового продукта. 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Изменения качества, чистоты, концентрации или спецификации подлинности ДВ или вспомогательных компонентов.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 Изменение дозы.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4. Изменение режима дозирования.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5. Добавление новых показаний к применению.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6. Изменение требований к получаемой от животных продукции.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7. Добавление новых видов животных.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8. Изменение режима отпуска или учета лекарственного препарата.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9. Изменения, касающиеся побочных эффектов, предупреждений, противопоказаний.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10. Изменение периода ожидания для получения продукции от животных.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11. Изменения в переносимости остаточных количеств лекарственного препарата.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12. Изменения аналитического метода для определения остаточных количеств.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13. Пересмотр метода синтеза и ферментации субстанции.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14. Изменения в процессе производства субстанции и/или готовой лекарственной формы (отличные от изменений оборудования, не влияющих на способ производства, или изменений размера фасовки без изменения производственного процесса), или изменения в методах, производственных мощностях или контрольных процедурах, используемых при производстве, упаковке и хранении лекарственных препаратов, которые могут изменить характеристики качества препарата.</a:t>
            </a:r>
          </a:p>
          <a:p>
            <a:pPr algn="just"/>
            <a:r>
              <a:rPr lang="ru-RU" sz="9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 зависимости от характера вносимого изменения, секции досье, в которую вносятся изменения, вида животного (продуктивный или не продуктивный) требования к запрашиваемым данным различаются: может быть запрошена как абсолютно новая информация, так и информация, предоставленная ранее.</a:t>
            </a:r>
            <a:endParaRPr lang="ru-RU" sz="900" i="1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677713" y="3650880"/>
            <a:ext cx="155730" cy="144017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 процедуры внесения изменений в регистрационную документацию/регистрационную лицензию</a:t>
            </a:r>
            <a:endParaRPr lang="ru-RU" sz="20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1124744"/>
            <a:ext cx="1547664" cy="1368152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2636912"/>
            <a:ext cx="1512168" cy="180020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4" y="4797152"/>
            <a:ext cx="1512168" cy="1656184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767573" y="1624915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79712" y="1124744"/>
            <a:ext cx="6840760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процедуры – до 90 дней со дня принятия заявления о внесении изменений.</a:t>
            </a:r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7704" y="2636912"/>
            <a:ext cx="6912768" cy="18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Незначительные изменения Типа </a:t>
            </a:r>
            <a:r>
              <a:rPr lang="en-US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IA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– 30 дней на рассмотрение и прием заявления, до 2- 6 месяцев на внесение изменений в действующую лицензию. </a:t>
            </a:r>
          </a:p>
          <a:p>
            <a:pPr algn="ctr"/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Незначительные изменения Типа </a:t>
            </a:r>
            <a:r>
              <a:rPr lang="en-US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IB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- 30 дней на рассмотрение и прием заявления, до 6 месяцев на внесение изменений в действующую лицензию. </a:t>
            </a:r>
          </a:p>
          <a:p>
            <a:pPr algn="ctr"/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Значительные изменения Типа </a:t>
            </a:r>
            <a:r>
              <a:rPr lang="en-US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– до 90 дней на рассмотрение и прием заявления, до 120 дней на проведение экспертизы, до 2 месяцев на внесение изменений в действующую лицензию. </a:t>
            </a:r>
          </a:p>
          <a:p>
            <a:pPr algn="ctr"/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Расширение регистрационной лицензии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см. сроки децентрализованной и централизованной  процедур. 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79712" y="4797151"/>
            <a:ext cx="6840760" cy="165618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2225"/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dk1"/>
                </a:solidFill>
              </a:rPr>
              <a:t>--------</a:t>
            </a:r>
            <a:endParaRPr lang="ru-RU" sz="1200" i="1" dirty="0" smtClean="0"/>
          </a:p>
          <a:p>
            <a:pPr algn="ctr"/>
            <a:endParaRPr lang="ru-RU" sz="1200" dirty="0"/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1695565" y="3281099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1695565" y="5297324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rgbClr val="42445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базового документа  в Евразийской экономической комиссии</a:t>
            </a:r>
            <a:endParaRPr lang="ru-RU" sz="2000" i="1" dirty="0">
              <a:solidFill>
                <a:srgbClr val="42445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1124744"/>
            <a:ext cx="1547664" cy="4968552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Федерация,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Республика Беларусь, Республика Казахстан,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Армения</a:t>
            </a: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767573" y="1624915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prstClr val="white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79712" y="1124744"/>
            <a:ext cx="6840760" cy="482453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Единая процедура регистрации лекарственных средств для ветеринарного применения</a:t>
            </a: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5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1289918" y="-933202"/>
            <a:ext cx="6492156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rgbClr val="42445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2000" i="1" dirty="0">
              <a:solidFill>
                <a:srgbClr val="42445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5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92696"/>
            <a:ext cx="9144000" cy="3312368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just"/>
            <a:r>
              <a:rPr lang="ru-RU" sz="2200" b="1" i="1" dirty="0" smtClean="0"/>
              <a:t>На сегодняшний день мы имеем многолетний опыт регистрации лекарственных средств для ветеринарного применения во всем мире.</a:t>
            </a:r>
            <a:br>
              <a:rPr lang="ru-RU" sz="2200" b="1" i="1" dirty="0" smtClean="0"/>
            </a:br>
            <a:r>
              <a:rPr lang="ru-RU" sz="2200" b="1" i="1" dirty="0" smtClean="0"/>
              <a:t>С учетом того, что большинство стран являются членами ВТО процедура гармонизации законодательства в этой области уже осуществляется около 20 лет и достигла существенного результата. Однако, остаются достаточно принципиальные различия в процедуре регистрации самых крупных стран таких как Россия, США </a:t>
            </a:r>
            <a:r>
              <a:rPr lang="ru-RU" sz="2200" b="1" i="1" smtClean="0"/>
              <a:t>и Европейский союз.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sz="2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544073"/>
            <a:ext cx="2460888" cy="1527422"/>
          </a:xfrm>
          <a:prstGeom prst="rect">
            <a:avLst/>
          </a:prstGeom>
        </p:spPr>
      </p:pic>
      <p:pic>
        <p:nvPicPr>
          <p:cNvPr id="4" name="Рисунок 3" descr="Флаг-США-фото-first-americans.ru_-e1359118235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544073"/>
            <a:ext cx="1982398" cy="1527422"/>
          </a:xfrm>
          <a:prstGeom prst="rect">
            <a:avLst/>
          </a:prstGeom>
        </p:spPr>
      </p:pic>
      <p:pic>
        <p:nvPicPr>
          <p:cNvPr id="5" name="Рисунок 4" descr="_flag_yapfiles.r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125" y="4544073"/>
            <a:ext cx="2586183" cy="176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002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107504" y="1196752"/>
            <a:ext cx="1728192" cy="1728192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Уполномоченный Регистрационный орган</a:t>
            </a:r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07504" y="4581128"/>
            <a:ext cx="1728192" cy="129614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или директива, регулирующая процедуру регистрации</a:t>
            </a:r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07504" y="3212976"/>
            <a:ext cx="1728192" cy="1152128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экспертный орган/учреждение</a:t>
            </a:r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39752" y="116632"/>
            <a:ext cx="2016224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6016" y="116632"/>
            <a:ext cx="1800200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16632"/>
            <a:ext cx="1944216" cy="72008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3275857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16" name="Стрелка вниз 15"/>
          <p:cNvSpPr/>
          <p:nvPr/>
        </p:nvSpPr>
        <p:spPr>
          <a:xfrm>
            <a:off x="5508104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17" name="Стрелка вниз 16"/>
          <p:cNvSpPr/>
          <p:nvPr/>
        </p:nvSpPr>
        <p:spPr>
          <a:xfrm>
            <a:off x="7740352" y="836712"/>
            <a:ext cx="216024" cy="2880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11760" y="1196752"/>
            <a:ext cx="2016224" cy="18002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err="1" smtClean="0">
                <a:solidFill>
                  <a:schemeClr val="dk1"/>
                </a:solidFill>
              </a:rPr>
              <a:t>Россельхознадзор</a:t>
            </a:r>
            <a:r>
              <a:rPr lang="ru-RU" sz="1200" i="1" dirty="0" smtClean="0">
                <a:solidFill>
                  <a:schemeClr val="dk1"/>
                </a:solidFill>
              </a:rPr>
              <a:t> </a:t>
            </a:r>
            <a:endParaRPr lang="en-US" sz="1200" i="1" dirty="0" smtClean="0">
              <a:solidFill>
                <a:schemeClr val="dk1"/>
              </a:solidFill>
            </a:endParaRPr>
          </a:p>
          <a:p>
            <a:r>
              <a:rPr lang="ru-RU" sz="1200" i="1" dirty="0" smtClean="0">
                <a:solidFill>
                  <a:schemeClr val="dk1"/>
                </a:solidFill>
              </a:rPr>
              <a:t>МСХ РФ</a:t>
            </a:r>
            <a:endParaRPr lang="ru-RU" sz="1200" i="1" dirty="0" smtClean="0"/>
          </a:p>
          <a:p>
            <a:pPr algn="ctr"/>
            <a:endParaRPr lang="ru-RU" sz="12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11760" y="3212976"/>
            <a:ext cx="2016224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</a:rPr>
              <a:t>ФГБУ «ВГНКИ»</a:t>
            </a:r>
            <a:endParaRPr lang="ru-RU" sz="1200" i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411760" y="4581128"/>
            <a:ext cx="2016224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</a:rPr>
              <a:t>№ 61-ФЗ от 12 апреля 2010 г. «Об обращении лекарственных средств»</a:t>
            </a:r>
            <a:endParaRPr lang="ru-RU" sz="1200" i="1" dirty="0" smtClean="0"/>
          </a:p>
          <a:p>
            <a:pPr algn="ctr"/>
            <a:endParaRPr lang="ru-RU" sz="12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572000" y="3212976"/>
            <a:ext cx="2088232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(Управление по санитарному надзору за качеством пищевых продуктов и медикаментов)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499992" y="4581128"/>
            <a:ext cx="2088232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i="1" dirty="0" smtClean="0">
                <a:solidFill>
                  <a:schemeClr val="dk1"/>
                </a:solidFill>
              </a:rPr>
              <a:t>Directive</a:t>
            </a:r>
            <a:r>
              <a:rPr lang="ru-RU" sz="1200" i="1" dirty="0" smtClean="0">
                <a:solidFill>
                  <a:schemeClr val="dk1"/>
                </a:solidFill>
              </a:rPr>
              <a:t> 2001/82/</a:t>
            </a:r>
            <a:r>
              <a:rPr lang="en-US" sz="1200" i="1" dirty="0" smtClean="0">
                <a:solidFill>
                  <a:schemeClr val="dk1"/>
                </a:solidFill>
              </a:rPr>
              <a:t>EC</a:t>
            </a:r>
            <a:endParaRPr lang="ru-RU" sz="1200" i="1" dirty="0" smtClean="0"/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572000" y="1196752"/>
            <a:ext cx="2160240" cy="18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(Европейское агентство лекарственных средств, Лондон, Великобритания) – при централизованной процедуре.</a:t>
            </a:r>
          </a:p>
          <a:p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Национальные агентства стран-членов ЕС -</a:t>
            </a:r>
          </a:p>
          <a:p>
            <a:r>
              <a:rPr lang="ru-RU" sz="11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децентрализованной процедуре  и процедуре «взаимного признания».</a:t>
            </a:r>
          </a:p>
          <a:p>
            <a:pPr algn="ctr"/>
            <a:endParaRPr lang="ru-RU" sz="12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4581128"/>
            <a:ext cx="2016224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The Federal Food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Drug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and Cosmetic Act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Федеральный закон о пищевых продуктах, медикаментах и косметической продукции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804248" y="3212976"/>
            <a:ext cx="2016224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(Центр ветеринарной медицины- подразделение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расположен в г.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Роквилл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шт. Мэриленд)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876256" y="1196752"/>
            <a:ext cx="2016224" cy="18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(Управление по санитарному надзору за качеством пищевых продуктов и медикаментов)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8" name="Стрелка вправо 37"/>
          <p:cNvSpPr/>
          <p:nvPr/>
        </p:nvSpPr>
        <p:spPr>
          <a:xfrm>
            <a:off x="1907704" y="184482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1907704" y="364502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1907704" y="5157192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Avropa Komissiyasi Sherq Terefdashligi proqrami 0208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432048" cy="323185"/>
          </a:xfrm>
          <a:prstGeom prst="rect">
            <a:avLst/>
          </a:prstGeom>
        </p:spPr>
      </p:pic>
      <p:pic>
        <p:nvPicPr>
          <p:cNvPr id="24" name="Рисунок 23" descr="10030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22920" cy="563893"/>
          </a:xfrm>
          <a:prstGeom prst="rect">
            <a:avLst/>
          </a:prstGeom>
        </p:spPr>
      </p:pic>
      <p:pic>
        <p:nvPicPr>
          <p:cNvPr id="26" name="Рисунок 25" descr="Флаг-США-фото-first-americans.ru_-e13591182351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188640"/>
            <a:ext cx="714750" cy="53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134234" y="-3777518"/>
            <a:ext cx="803524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 представления регистрационного досье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1124744"/>
            <a:ext cx="1547664" cy="1296144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/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2924944"/>
            <a:ext cx="1512168" cy="1800200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Евросоюз</a:t>
            </a:r>
          </a:p>
          <a:p>
            <a:pPr algn="ctr"/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4" y="5301208"/>
            <a:ext cx="1512168" cy="1152128"/>
          </a:xfrm>
          <a:prstGeom prst="roundRect">
            <a:avLst/>
          </a:prstGeom>
          <a:solidFill>
            <a:schemeClr val="accent2"/>
          </a:soli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Соединенные штаты Америки</a:t>
            </a:r>
          </a:p>
          <a:p>
            <a:pPr algn="ctr"/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767573" y="1624915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79712" y="1124744"/>
            <a:ext cx="6840760" cy="129614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Бумажная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7704" y="2564904"/>
            <a:ext cx="6912768" cy="25202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Бумажная, электронная 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централизованной процедуре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заявитель подает: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в ЕМЕА (предположительно, в секретариат) 1 полную бумажную копию досье + 2 копии Части 1 (Часть 1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(инструкция, упаковка, маркировка) должна быть представлена дополнительно в электронном виде); председателю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дополнительно направляется 1 копия Части 1В.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первому и второму экспертам – 2 копии досье или обговаривается с экспертами.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по запросу членов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заявитель также представляет полное досье или его часть.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децентрализованной процедуре и процедуре взаимного признания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зависит от страны. Где-то предпочтителен и достаточен электронный вариант подачи, где-то бумажный, где-то – оба. 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Заявления и регистрационные досье подаются в агентства всех стран, где препарат планируется к обращению. Материалы досье должны быть идентичны для всех стран.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79712" y="5195087"/>
            <a:ext cx="6840760" cy="1258249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Документация представляется в бумажном виде. По желанию заявителя документация может быть представлена и в электронном виде через Систему электронной подачи данных.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24" name="Стрелка вниз 23"/>
          <p:cNvSpPr/>
          <p:nvPr/>
        </p:nvSpPr>
        <p:spPr>
          <a:xfrm rot="16200000">
            <a:off x="1695565" y="3641139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1744493" y="5657363"/>
            <a:ext cx="155730" cy="30751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242246" y="-3885530"/>
            <a:ext cx="587500" cy="8568952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регистрационного досье</a:t>
            </a:r>
            <a:endParaRPr lang="ru-RU" sz="24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1367645" y="1376771"/>
            <a:ext cx="144016" cy="216025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19672" y="908720"/>
            <a:ext cx="7272808" cy="129614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Нет четкой структуры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Условно можно выделить: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Административную часть (инструкция по применению, маркировка, доверенности, сертификаты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и пр.)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Информация о качестве.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Информация о безопасности и эффективности (клинические и доклинические исследования).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19672" y="2348880"/>
            <a:ext cx="7344816" cy="129614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Структурировано на 4 раздела: 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Резюме досье (административная часть).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Информация о качестве.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Информация о безопасности.</a:t>
            </a:r>
          </a:p>
          <a:p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Информация о эффективности.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619672" y="3717032"/>
            <a:ext cx="7272808" cy="314096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95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Структурировано на 8 разделов: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1. Информация о составе, производстве и контроле качества (описание и этапы производства, качественный и количественный состав, спецификация на сырье, методы контроля готового препарата, стабильность, описание упаковки и маркировки, сведения о соответствии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и другие аспекты, касающиеся аналитической части и процесса производства).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Информация об эффективности (подробные отчеты, подтверждающие эффективность лекарственного препарата по определенным показаниям: определение эффективной дозы, </a:t>
            </a:r>
            <a:r>
              <a:rPr lang="ru-RU" sz="95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фармакокинетика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в аспекте зависимости дозы и эффекта, исследования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in vitro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(МПК) и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in vivo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клинические испытания эффективности и др.).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 Безопасность для целевых видов животных (подробные отчеты, подтверждающие безопасность применения лекарственного препарата для целевых видов животных – данные по </a:t>
            </a:r>
            <a:r>
              <a:rPr lang="ru-RU" sz="95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фармакокинетике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токсичность на лабораторных и целевых видах, местно-раздражающее действие и др.).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4. Информация о пищевой безопасности (представляется только в случае, если препарат рекомендован для применения на продуктивных животных и включает отчет по изучению сроков выведения остаточных количеств препарата из организма животных с указанием аналитического метода, а также данные по химической структуре и токсичности метаболитов, включая влияние на микрофлору ЖКТ человека).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5. Влияние на экологию (оценка </a:t>
            </a:r>
            <a:r>
              <a:rPr lang="ru-RU" sz="95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экобезопасности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препарата).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6. Маркировка (макеты этикеток, вкладышей).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7. Резюмированные результаты исследований (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FOI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Freedom of Information Summary</a:t>
            </a:r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резюме по каждой части досье). После одобрения лекарственного препарата данная часть досье становится доступной для публичного пользования.</a:t>
            </a:r>
          </a:p>
          <a:p>
            <a:r>
              <a:rPr lang="ru-RU" sz="95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8. Прочая информация (любая прочая информация, не включенная в другие части досье и имеющая отношение к оценке безопасности и эффективности препарата).</a:t>
            </a:r>
            <a:endParaRPr lang="ru-RU" sz="95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/>
          </a:p>
        </p:txBody>
      </p:sp>
      <p:sp>
        <p:nvSpPr>
          <p:cNvPr id="26" name="Стрелка вниз 25"/>
          <p:cNvSpPr/>
          <p:nvPr/>
        </p:nvSpPr>
        <p:spPr>
          <a:xfrm rot="16200000">
            <a:off x="1439654" y="2816930"/>
            <a:ext cx="144016" cy="216027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8" name="Стрелка вниз 27"/>
          <p:cNvSpPr/>
          <p:nvPr/>
        </p:nvSpPr>
        <p:spPr>
          <a:xfrm rot="16200000">
            <a:off x="1439651" y="4977173"/>
            <a:ext cx="144018" cy="216024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/>
          <a:scene3d>
            <a:camera prst="obliqueTopRigh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pic>
        <p:nvPicPr>
          <p:cNvPr id="29" name="Рисунок 28" descr="flag-america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365104"/>
            <a:ext cx="1263500" cy="1296144"/>
          </a:xfrm>
          <a:prstGeom prst="rect">
            <a:avLst/>
          </a:prstGeom>
        </p:spPr>
      </p:pic>
      <p:pic>
        <p:nvPicPr>
          <p:cNvPr id="30" name="Рисунок 29" descr="e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3" y="2420888"/>
            <a:ext cx="1296145" cy="1080120"/>
          </a:xfrm>
          <a:prstGeom prst="rect">
            <a:avLst/>
          </a:prstGeom>
        </p:spPr>
      </p:pic>
      <p:pic>
        <p:nvPicPr>
          <p:cNvPr id="31" name="Рисунок 30" descr="1219396001_m_194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908720"/>
            <a:ext cx="1152128" cy="1134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801716" y="-3398068"/>
            <a:ext cx="836712" cy="7632848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 основные этапы регистрационной процедуры в Российской Федерации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1219396001_m_194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099" y="0"/>
            <a:ext cx="1338739" cy="836712"/>
          </a:xfrm>
          <a:prstGeom prst="rect">
            <a:avLst/>
          </a:prstGeom>
        </p:spPr>
      </p:pic>
      <p:graphicFrame>
        <p:nvGraphicFramePr>
          <p:cNvPr id="12" name="Схема 11"/>
          <p:cNvGraphicFramePr/>
          <p:nvPr/>
        </p:nvGraphicFramePr>
        <p:xfrm>
          <a:off x="2843808" y="1988840"/>
          <a:ext cx="60960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9512" y="98072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 процессе одноэтапной процедуры регистрации проводится экспертиза качества лекарственного средства и экспертиза отношения ожидаемой пользы к возможному риску применения лекарственного препарата.</a:t>
            </a: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2780928"/>
            <a:ext cx="30243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«Условные» </a:t>
            </a:r>
            <a:endParaRPr lang="en-US" sz="2800" b="1" i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i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процедуры</a:t>
            </a:r>
            <a:endParaRPr lang="en-US" sz="2800" b="1" i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i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регистрации:</a:t>
            </a:r>
            <a:endParaRPr lang="ru-RU" sz="2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801716" y="-3398068"/>
            <a:ext cx="836712" cy="7632848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 основные этапы регистрационной процедуры в Евросоюзе</a:t>
            </a:r>
          </a:p>
        </p:txBody>
      </p:sp>
      <p:pic>
        <p:nvPicPr>
          <p:cNvPr id="9" name="Рисунок 8" descr="1395061383_0809.1000x8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68" y="0"/>
            <a:ext cx="1299272" cy="90872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052736"/>
            <a:ext cx="8784976" cy="554461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mpd="sng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268760"/>
            <a:ext cx="8280920" cy="510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50" b="1" i="1" u="sng" dirty="0" smtClean="0">
                <a:latin typeface="Times New Roman" pitchFamily="18" charset="0"/>
                <a:cs typeface="Times New Roman" pitchFamily="18" charset="0"/>
              </a:rPr>
              <a:t>1. Централизованная процедура</a:t>
            </a:r>
            <a:endParaRPr lang="ru-RU" sz="105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Процедура, при которой лекарственное средство получает регистрацию на всей территории ЕС. </a:t>
            </a:r>
          </a:p>
          <a:p>
            <a:pPr algn="just"/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Заявление на регистрацию препарата подается непосредственно в секретариат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(Лондон). Рассмотрение заявки проводит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После научной экспертизы, которую проводит С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, экспертное заключение передается в Еврокомиссию </a:t>
            </a:r>
            <a:r>
              <a:rPr lang="ru-RU" sz="105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Брюссель</a:t>
            </a:r>
            <a:r>
              <a:rPr lang="ru-RU" sz="105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 — высший орган исполнительной власти </a:t>
            </a:r>
            <a:r>
              <a:rPr lang="ru-RU" sz="1050" i="1" u="sng" dirty="0" smtClean="0">
                <a:latin typeface="Times New Roman" pitchFamily="18" charset="0"/>
                <a:cs typeface="Times New Roman" pitchFamily="18" charset="0"/>
                <a:hlinkClick r:id="rId3" tooltip="Европейский союз"/>
              </a:rPr>
              <a:t>Евросоюза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, отвечающий за выполнение решений Союза и контролирующий соблюдение его </a:t>
            </a:r>
            <a:r>
              <a:rPr lang="ru-RU" sz="1050" i="1" u="sng" dirty="0" smtClean="0">
                <a:latin typeface="Times New Roman" pitchFamily="18" charset="0"/>
                <a:cs typeface="Times New Roman" pitchFamily="18" charset="0"/>
                <a:hlinkClick r:id="rId4" tooltip="Законы Европейского союза (страница отсутствует)"/>
              </a:rPr>
              <a:t>законов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в странах-членах.</a:t>
            </a:r>
          </a:p>
          <a:p>
            <a:pPr algn="just"/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Еврокомиссия принимает решение о регистрации лекарственного средства в ЕС. </a:t>
            </a:r>
          </a:p>
          <a:p>
            <a:pPr algn="just"/>
            <a:r>
              <a:rPr lang="ru-RU" sz="1050" i="1" u="sng" dirty="0" smtClean="0">
                <a:latin typeface="Times New Roman" pitchFamily="18" charset="0"/>
                <a:cs typeface="Times New Roman" pitchFamily="18" charset="0"/>
              </a:rPr>
              <a:t>Основные этапы централизованной процедуры (См. Приложение 1-подробная схема):</a:t>
            </a:r>
            <a:endParaRPr lang="ru-RU" sz="105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Подготовка первым (главным) экспертом (докладчиком)*  экспертного отчета по досье и отправка его второму эксперту, другим членам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и в секретариат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Рецензирование вторым экспертом подготовленного отчета, согласование рецензии с главным экспертом,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и секретариатом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 Отправка экспертного отчета и рецензии заявителю секретариатом 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Подготовка главным и вторым экспертами списка вопросов к заявителю и отправка их на согласование 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и 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утверждает список вопросов, который направляется заявителю, при необходимости принимается решение об  инспекции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 Часы останавливаются.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Заявитель представляет ответы на вопросы, исправленную инструкцию по применению, маркировку. Часы запускаются.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Первый и второй эксперты отправляют объединенный отчет по представленным заявителем дополнительным материалам (ответы на вопросы и замечания) в CVMP и ЕМЕА.  ЕМЕА отправляет отчет заявителю для ознакомления. При необходимости проводится инспекция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Сбор окончательных комментариев Членов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и отправка их главному, второму экспертам, прочим членам 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и 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обсуждает проект Экспертного заключения по регистрационным материалам, а также результаты инспекции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GMP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 При необходимости у заявителя в устной форме запрашиваются ответы на возникшие вопросы. Часы останавливаются.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Заявитель отвечает на вопросы. Часы запускаются.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Утверждение  Экспертного заключения и Оценочного отчета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 ЕМЕА публикует их и отправляет  заявителю и в Еврокомиссию. </a:t>
            </a:r>
            <a:r>
              <a:rPr lang="ru-RU" sz="1050" i="1" u="sng" dirty="0" smtClean="0">
                <a:latin typeface="Times New Roman" pitchFamily="18" charset="0"/>
                <a:cs typeface="Times New Roman" pitchFamily="18" charset="0"/>
              </a:rPr>
              <a:t>Еврокомиссия принимает решение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о регистрации, которое вступает в силу с момента публикации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EPAR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(см. Приложение 1).</a:t>
            </a:r>
          </a:p>
          <a:p>
            <a:pPr lvl="0" algn="just"/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Заявитель представляет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окончательные варианты инструкции по применению, упаковки и маркировки на всех национальных языках стран-членов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EC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, повторно вносит в них изменения при наличии замечаний.</a:t>
            </a:r>
          </a:p>
          <a:p>
            <a:pPr algn="just"/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* Первый (главный) эксперт и второй эксперт (докладчик) назначаются из членов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. Задача первого эксперта провести научную оценку досье и представить экспертный отчет для </a:t>
            </a:r>
            <a:r>
              <a:rPr lang="en-US" sz="1050" i="1" dirty="0" smtClean="0">
                <a:latin typeface="Times New Roman" pitchFamily="18" charset="0"/>
                <a:cs typeface="Times New Roman" pitchFamily="18" charset="0"/>
              </a:rPr>
              <a:t>CVMP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 согласно расписанию регистрационной процедуры. Второй эксперт критикует отчет первого эксперта. Первый (и второй) эксперт участвуют в формировании экспертной группы из числа экспертов, включенных в Европейский экспертный список ЕМЕА.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801716" y="-3398068"/>
            <a:ext cx="836712" cy="7632848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 основные этапы регистрационной процедуры в Евросоюзе</a:t>
            </a:r>
          </a:p>
        </p:txBody>
      </p:sp>
      <p:pic>
        <p:nvPicPr>
          <p:cNvPr id="9" name="Рисунок 8" descr="1395061383_0809.1000x8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68" y="0"/>
            <a:ext cx="1299272" cy="90872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052736"/>
            <a:ext cx="8784976" cy="302433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052736"/>
            <a:ext cx="8280920" cy="3208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200" b="1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Процедура «взаимного признания».</a:t>
            </a:r>
            <a:endParaRPr lang="ru-RU" sz="1200" b="1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Процедура взаимного признания другими странами ЕС первой национальной регистрации препарата в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стране* ЕС. Процедура может быть инициирована, если к моменту подачи заявления препарат уже имеет регистрацию в одной из стран ЕС. За взаимодействие с заявителем отвечает национальное агентство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страны. Решение о регистрации принимается национальными агентствами стран-членов ЕС.</a:t>
            </a:r>
          </a:p>
          <a:p>
            <a:pPr algn="just"/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Референтная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страна –</a:t>
            </a:r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 которой получена первая регистрация на территории ЕС.</a:t>
            </a:r>
          </a:p>
          <a:p>
            <a:pPr algn="just"/>
            <a:r>
              <a:rPr lang="ru-RU" sz="12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этапы процедуры «взаимного признания» (См. Приложение 2-подробная схема):</a:t>
            </a:r>
            <a:endParaRPr lang="ru-RU" sz="12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Прием и рассмотрение заявления в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(первой) стране ЕС.</a:t>
            </a: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Подготовка (или обновление, если с момента первой регистрации в заявку внесены изменения) экспертного отчета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страной ЕС.</a:t>
            </a: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Проведение экспертизы другими странами-членами ЕС.</a:t>
            </a: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Принятие решения другими странами-членами ЕС.</a:t>
            </a: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Обсуждение на уровне ветеринарных координационных групп* </a:t>
            </a:r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необходимости).</a:t>
            </a:r>
          </a:p>
          <a:p>
            <a:pPr lvl="0" algn="just"/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Этап национальной регистрации в каждой из стран ЕС.</a:t>
            </a:r>
          </a:p>
          <a:p>
            <a:pPr algn="just"/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Ветеринарная координационная группа состоит из представителей национальных агентств стран-членов (по 1 представителю от страны). На ее заседаниях может присутствовать наблюдатель от Еврокомиссии или из </a:t>
            </a:r>
            <a:r>
              <a:rPr lang="en-US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EMEA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ru-RU" sz="105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221088"/>
            <a:ext cx="8784976" cy="237626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36510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3. Децентрализованная процедура. </a:t>
            </a: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децентрализованной процедуре, заявление на регистрацию подается сразу в несколько национальных агентств стран ЕС, одно из которых выбирается в качестве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референтного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 Проводится, если ранее препарат не был зарегистрирован в какой-либо из стран ЕС. Решение о регистрации принимается национальными агентствами стран-членов ЕС.</a:t>
            </a:r>
          </a:p>
          <a:p>
            <a:pPr algn="just"/>
            <a:r>
              <a:rPr lang="ru-RU" sz="12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этапы децентрализованной процедуры (См. Приложение 3 - подробная схема):</a:t>
            </a:r>
            <a:endParaRPr lang="ru-RU" sz="12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Этап приема и рассмотрения заявления агентствами </a:t>
            </a:r>
            <a:r>
              <a:rPr lang="ru-RU" sz="1200" i="1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страны и других стран ЕС.</a:t>
            </a:r>
          </a:p>
          <a:p>
            <a:pPr lvl="0"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Первый этап оценки.</a:t>
            </a:r>
          </a:p>
          <a:p>
            <a:pPr lvl="0"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Второй этап оценки.</a:t>
            </a:r>
          </a:p>
          <a:p>
            <a:pPr lvl="0"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Обсуждение на уровне ветеринарных координационных групп </a:t>
            </a:r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необходимости).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Этап национальной регистрации в каждой из стран ЕС.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 rot="5400000">
            <a:off x="4801716" y="-3398068"/>
            <a:ext cx="836712" cy="7632848"/>
          </a:xfrm>
          <a:prstGeom prst="flowChartAlternateProcess">
            <a:avLst/>
          </a:prstGeom>
          <a:solidFill>
            <a:schemeClr val="accent1"/>
          </a:solidFill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 основные этапы регистрационной процедуры в Соединенных штатах Америки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1052736"/>
            <a:ext cx="8784976" cy="554461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268760"/>
            <a:ext cx="828092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AutoNum type="arabicPeriod"/>
            </a:pPr>
            <a:r>
              <a:rPr lang="ru-RU" sz="1200" b="1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Процедура одобрения новых лекарственных препаратов для животных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 algn="just"/>
            <a:endParaRPr lang="ru-RU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u="sng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Основные этапы:</a:t>
            </a:r>
            <a:endParaRPr lang="ru-RU" sz="1200" i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1. Подача «спонсором» регистрационного досье (состоящего из 8 разделов-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см п.5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). Каждый раздел досье оформляется отдельно и должен содержать сопроводительное письмо, (в котором «спонсор» указывает, какому конкретно профильному подразделению предназначен раздел), оглавление и краткое резюме. Досье направляется в Отдел документации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а оттуда части досье распределяются по определенным профильным подразделениям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(согласно сопроводительным письмам). Например: информация о составе, производстве и контроле качества направляется в Отдел производственных технологий; 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информация о пищевой безопасности направляется  в Отдел контроля за пищевой безопасностью и т.д.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2. Рассмотрение отдельных частей досье профильными подразделениями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 Каждое подразделение уведомляет спонсора в письменном виде о соответствии или несоответствии документации требованиям. Если какая-либо часть досье признается некомплектной, то весь процесс признается  незавершенным и досье подается заново. Такой процесс может иметь место однократно или несколько раз. При этом происходит т.н. «реактивация» процедуры одобрения и отсчет срока в 180 дней (</a:t>
            </a:r>
            <a:r>
              <a:rPr lang="ru-RU" sz="1200" b="1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см. п. 6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 начинается заново.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Если профильное подразделение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находит, что данные представлены в полном объеме, то оно готовит окончательное заключение по своей части досье и отправляет его «спонсору» 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3. Когда «спонсор» получает окончательные заключения по каждой части досье, он может подавать в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заявление на одобрение лекарственного препарата, заполненное по установленному образцу. К заявлению прилагаются: сопроводительное письмо на имя Директора отдела, ответственного за оценку безопасности лекарственных препаратов для целевых видов животных, перечень документов, копии всех окончательных заключений по каждому разделу досье, окончательный макет этикетки и резюмированные данные результатов исследования препарата. 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(а если конкретнее, то Отдел, ответственный за оценку безопасности лекарственных препаратов для целевых видов животных) рассматривает заявление, проверяет соответствие данных, указанных в заявлении, с данными, представленными в секциях досье и готовит финальное заключение.</a:t>
            </a:r>
          </a:p>
          <a:p>
            <a:pPr algn="just"/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5. Основываясь на финальном заключении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CVM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FDA</a:t>
            </a:r>
            <a:r>
              <a:rPr lang="ru-RU" sz="1200" i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принимает решение об одобрении нового лекарственного препарата для животных. Сведения о лекарственном препарате заносятся в Национальный Регистр. </a:t>
            </a:r>
          </a:p>
          <a:p>
            <a:r>
              <a:rPr lang="ru-RU" sz="1050" i="1" dirty="0" smtClean="0">
                <a:solidFill>
                  <a:schemeClr val="dk1"/>
                </a:solidFill>
              </a:rPr>
              <a:t> </a:t>
            </a:r>
          </a:p>
          <a:p>
            <a:r>
              <a:rPr lang="ru-RU" sz="1050" i="1" dirty="0" smtClean="0">
                <a:solidFill>
                  <a:schemeClr val="dk1"/>
                </a:solidFill>
              </a:rPr>
              <a:t> </a:t>
            </a:r>
          </a:p>
        </p:txBody>
      </p:sp>
      <p:pic>
        <p:nvPicPr>
          <p:cNvPr id="7" name="Рисунок 6" descr="Флаг-США-фото-first-americans.ru_-e13591182351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60" y="24276"/>
            <a:ext cx="1305360" cy="812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736</TotalTime>
  <Words>2943</Words>
  <Application>Microsoft Office PowerPoint</Application>
  <PresentationFormat>Экран (4:3)</PresentationFormat>
  <Paragraphs>221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Городская</vt:lpstr>
      <vt:lpstr>1_Городская</vt:lpstr>
      <vt:lpstr>2_Городская</vt:lpstr>
      <vt:lpstr>3_Городская</vt:lpstr>
      <vt:lpstr> Сравнительная характеристика  процедур регистрации  лекарственных препаратов в России, странах ЕС и США  Начальник Отдела надзора за оборотом лекарственных средств, к.в.н. Татьяна Владимировна Панина</vt:lpstr>
      <vt:lpstr>На сегодняшний день мы имеем многолетний опыт регистрации лекарственных средств для ветеринарного применения во всем мире. С учетом того, что большинство стран являются членами ВТО процедура гармонизации законодательства в этой области уже осуществляется около 20 лет и достигла существенного результата. Однако, остаются достаточно принципиальные различия в процедуре регистрации самых крупных стран таких как Россия, США и Европейский союз.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Сравнительная характеристика процедуры регистрации лекарственных препаратов в России, странах ЕС и США</dc:title>
  <dc:creator>m.teplova</dc:creator>
  <cp:lastModifiedBy>p.mihalev</cp:lastModifiedBy>
  <cp:revision>80</cp:revision>
  <dcterms:created xsi:type="dcterms:W3CDTF">2015-03-12T13:26:33Z</dcterms:created>
  <dcterms:modified xsi:type="dcterms:W3CDTF">2015-04-23T08:32:02Z</dcterms:modified>
</cp:coreProperties>
</file>