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1"/>
  </p:sldMasterIdLst>
  <p:notesMasterIdLst>
    <p:notesMasterId r:id="rId21"/>
  </p:notesMasterIdLst>
  <p:handoutMasterIdLst>
    <p:handoutMasterId r:id="rId22"/>
  </p:handoutMasterIdLst>
  <p:sldIdLst>
    <p:sldId id="495" r:id="rId2"/>
    <p:sldId id="514" r:id="rId3"/>
    <p:sldId id="515" r:id="rId4"/>
    <p:sldId id="516" r:id="rId5"/>
    <p:sldId id="517" r:id="rId6"/>
    <p:sldId id="497" r:id="rId7"/>
    <p:sldId id="499" r:id="rId8"/>
    <p:sldId id="500" r:id="rId9"/>
    <p:sldId id="502" r:id="rId10"/>
    <p:sldId id="504" r:id="rId11"/>
    <p:sldId id="505" r:id="rId12"/>
    <p:sldId id="506" r:id="rId13"/>
    <p:sldId id="501" r:id="rId14"/>
    <p:sldId id="509" r:id="rId15"/>
    <p:sldId id="510" r:id="rId16"/>
    <p:sldId id="511" r:id="rId17"/>
    <p:sldId id="512" r:id="rId18"/>
    <p:sldId id="513" r:id="rId19"/>
    <p:sldId id="494" r:id="rId20"/>
  </p:sldIdLst>
  <p:sldSz cx="9144000" cy="6858000" type="screen4x3"/>
  <p:notesSz cx="9874250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FBD"/>
    <a:srgbClr val="FFCC00"/>
    <a:srgbClr val="33CCFF"/>
    <a:srgbClr val="9966FF"/>
    <a:srgbClr val="00602B"/>
    <a:srgbClr val="FF3300"/>
    <a:srgbClr val="6600CC"/>
    <a:srgbClr val="3366FF"/>
    <a:srgbClr val="00FF00"/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4708" autoAdjust="0"/>
  </p:normalViewPr>
  <p:slideViewPr>
    <p:cSldViewPr>
      <p:cViewPr>
        <p:scale>
          <a:sx n="97" d="100"/>
          <a:sy n="97" d="100"/>
        </p:scale>
        <p:origin x="-195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84"/>
      </p:cViewPr>
      <p:guideLst>
        <p:guide orient="horz" pos="2141"/>
        <p:guide pos="311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tx>
        <c:rich>
          <a:bodyPr/>
          <a:lstStyle/>
          <a:p>
            <a:pPr>
              <a:defRPr/>
            </a:pPr>
            <a:r>
              <a:rPr lang="ru-RU" dirty="0"/>
              <a:t>количество поступивших </a:t>
            </a:r>
            <a:r>
              <a:rPr lang="ru-RU" dirty="0" smtClean="0"/>
              <a:t>отчетов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от</a:t>
            </a:r>
            <a:r>
              <a:rPr lang="ru-RU" baseline="0" dirty="0" smtClean="0"/>
              <a:t> производителей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поступивших периодических отчетов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>
                <c:manualLayout>
                  <c:x val="0.13662684304088668"/>
                  <c:y val="1.7910261217347866E-2"/>
                </c:manualLayout>
              </c:layout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отечеств. </c:v>
                </c:pt>
                <c:pt idx="1">
                  <c:v>зарубежн.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0.56999999999999995</c:v>
                </c:pt>
                <c:pt idx="1">
                  <c:v>0.43000000000000038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AC3181-AA79-42B5-A2BF-2B306348DC28}" type="doc">
      <dgm:prSet loTypeId="urn:microsoft.com/office/officeart/2005/8/layout/vList4" loCatId="list" qsTypeId="urn:microsoft.com/office/officeart/2005/8/quickstyle/simple1" qsCatId="simple" csTypeId="urn:microsoft.com/office/officeart/2005/8/colors/accent6_5" csCatId="accent6" phldr="1"/>
      <dgm:spPr/>
    </dgm:pt>
    <dgm:pt modelId="{8A6E49CD-660B-42E6-96A4-669CA2BDF169}">
      <dgm:prSet phldrT="[Текст]" custT="1"/>
      <dgm:spPr>
        <a:noFill/>
        <a:ln>
          <a:noFill/>
        </a:ln>
      </dgm:spPr>
      <dgm:t>
        <a:bodyPr vert="horz"/>
        <a:lstStyle/>
        <a:p>
          <a:r>
            <a:rPr 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Периодические отчеты </a:t>
          </a:r>
        </a:p>
        <a:p>
          <a:r>
            <a:rPr 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 безопасности л/с</a:t>
          </a:r>
          <a:endParaRPr lang="ru-RU" sz="1400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DEE4365-027B-496D-9C24-46AF7BC07809}" type="parTrans" cxnId="{4E803D35-D3F5-4A10-962F-627EFF69F8BF}">
      <dgm:prSet/>
      <dgm:spPr/>
      <dgm:t>
        <a:bodyPr/>
        <a:lstStyle/>
        <a:p>
          <a:endParaRPr lang="ru-RU"/>
        </a:p>
      </dgm:t>
    </dgm:pt>
    <dgm:pt modelId="{9EFD3080-D716-431E-BEAC-4F055E6682D7}" type="sibTrans" cxnId="{4E803D35-D3F5-4A10-962F-627EFF69F8BF}">
      <dgm:prSet/>
      <dgm:spPr/>
      <dgm:t>
        <a:bodyPr/>
        <a:lstStyle/>
        <a:p>
          <a:endParaRPr lang="ru-RU"/>
        </a:p>
      </dgm:t>
    </dgm:pt>
    <dgm:pt modelId="{77CA20F4-7BAD-410F-B2AE-A28CFAEDE8AA}">
      <dgm:prSet phldrT="[Текст]" custT="1"/>
      <dgm:spPr>
        <a:noFill/>
        <a:ln>
          <a:noFill/>
        </a:ln>
      </dgm:spPr>
      <dgm:t>
        <a:bodyPr vert="horz"/>
        <a:lstStyle/>
        <a:p>
          <a:r>
            <a:rPr 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Информационные письма</a:t>
          </a:r>
          <a:endParaRPr lang="ru-RU" sz="1400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629ED01-E752-4B38-AA2F-FC52CB7555E6}" type="parTrans" cxnId="{C4A43D38-96FC-4FF7-9600-0366A804129A}">
      <dgm:prSet/>
      <dgm:spPr/>
      <dgm:t>
        <a:bodyPr/>
        <a:lstStyle/>
        <a:p>
          <a:endParaRPr lang="ru-RU"/>
        </a:p>
      </dgm:t>
    </dgm:pt>
    <dgm:pt modelId="{89CB0253-99FB-4454-84B1-730870A39B25}" type="sibTrans" cxnId="{C4A43D38-96FC-4FF7-9600-0366A804129A}">
      <dgm:prSet/>
      <dgm:spPr/>
      <dgm:t>
        <a:bodyPr/>
        <a:lstStyle/>
        <a:p>
          <a:endParaRPr lang="ru-RU"/>
        </a:p>
      </dgm:t>
    </dgm:pt>
    <dgm:pt modelId="{0AF473B0-A845-4CC6-9252-523CCD46ED62}">
      <dgm:prSet phldrT="[Текст]" custT="1"/>
      <dgm:spPr>
        <a:noFill/>
        <a:ln>
          <a:noFill/>
        </a:ln>
        <a:scene3d>
          <a:camera prst="orthographicFront"/>
          <a:lightRig rig="threePt" dir="t"/>
        </a:scene3d>
        <a:sp3d z="-12700"/>
      </dgm:spPr>
      <dgm:t>
        <a:bodyPr vert="horz"/>
        <a:lstStyle/>
        <a:p>
          <a:r>
            <a:rPr lang="ru-RU" sz="1400" b="1" i="0" baseline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Отчеты о подтверждении </a:t>
          </a:r>
        </a:p>
        <a:p>
          <a:r>
            <a:rPr lang="ru-RU" sz="1400" b="1" i="0" baseline="0" dirty="0" err="1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гос</a:t>
          </a:r>
          <a:r>
            <a:rPr lang="ru-RU" sz="1400" b="1" i="0" baseline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. регистрации л/с</a:t>
          </a:r>
          <a:endParaRPr lang="ru-RU" sz="1400" b="1" i="0" baseline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27C7DEF-9C8B-435E-A8B3-88C088777138}" type="parTrans" cxnId="{863377C5-36F5-4B1D-B6F5-E414353BF847}">
      <dgm:prSet/>
      <dgm:spPr/>
      <dgm:t>
        <a:bodyPr/>
        <a:lstStyle/>
        <a:p>
          <a:endParaRPr lang="ru-RU"/>
        </a:p>
      </dgm:t>
    </dgm:pt>
    <dgm:pt modelId="{7317D665-E61F-407E-81CA-E6683852B653}" type="sibTrans" cxnId="{863377C5-36F5-4B1D-B6F5-E414353BF847}">
      <dgm:prSet/>
      <dgm:spPr/>
      <dgm:t>
        <a:bodyPr/>
        <a:lstStyle/>
        <a:p>
          <a:endParaRPr lang="ru-RU"/>
        </a:p>
      </dgm:t>
    </dgm:pt>
    <dgm:pt modelId="{7A53B40F-AE35-4108-AABC-12875C4E69C3}">
      <dgm:prSet phldrT="[Текст]" custT="1"/>
      <dgm:spPr>
        <a:noFill/>
        <a:ln>
          <a:noFill/>
        </a:ln>
        <a:scene3d>
          <a:camera prst="orthographicFront"/>
          <a:lightRig rig="threePt" dir="t"/>
        </a:scene3d>
        <a:sp3d z="-12700"/>
      </dgm:spPr>
      <dgm:t>
        <a:bodyPr/>
        <a:lstStyle/>
        <a:p>
          <a:r>
            <a:rPr lang="ru-RU" sz="1400" b="1" i="0" baseline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Оценка тяжести и сущности выявленных реакций</a:t>
          </a:r>
          <a:endParaRPr lang="ru-RU" sz="1400" b="1" i="0" baseline="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106B941-B068-407E-93EB-D1185B08E412}" type="parTrans" cxnId="{E3BC67B2-7DE4-4D77-988F-389E02B78B5A}">
      <dgm:prSet/>
      <dgm:spPr/>
      <dgm:t>
        <a:bodyPr/>
        <a:lstStyle/>
        <a:p>
          <a:endParaRPr lang="ru-RU"/>
        </a:p>
      </dgm:t>
    </dgm:pt>
    <dgm:pt modelId="{5EB1BD4D-150F-4C53-B8AD-977FB727799A}" type="sibTrans" cxnId="{E3BC67B2-7DE4-4D77-988F-389E02B78B5A}">
      <dgm:prSet/>
      <dgm:spPr/>
      <dgm:t>
        <a:bodyPr/>
        <a:lstStyle/>
        <a:p>
          <a:endParaRPr lang="ru-RU"/>
        </a:p>
      </dgm:t>
    </dgm:pt>
    <dgm:pt modelId="{A609AC5D-155B-4BF0-A1A9-030EFA4DDA51}" type="pres">
      <dgm:prSet presAssocID="{93AC3181-AA79-42B5-A2BF-2B306348DC28}" presName="linear" presStyleCnt="0">
        <dgm:presLayoutVars>
          <dgm:dir/>
          <dgm:resizeHandles val="exact"/>
        </dgm:presLayoutVars>
      </dgm:prSet>
      <dgm:spPr/>
    </dgm:pt>
    <dgm:pt modelId="{6EE4DB90-395C-4F2E-8E61-FDF5AD4007CF}" type="pres">
      <dgm:prSet presAssocID="{8A6E49CD-660B-42E6-96A4-669CA2BDF169}" presName="comp" presStyleCnt="0"/>
      <dgm:spPr/>
    </dgm:pt>
    <dgm:pt modelId="{BE4673C5-B012-4B90-BF47-02919157BC92}" type="pres">
      <dgm:prSet presAssocID="{8A6E49CD-660B-42E6-96A4-669CA2BDF169}" presName="box" presStyleLbl="node1" presStyleIdx="0" presStyleCnt="4"/>
      <dgm:spPr/>
      <dgm:t>
        <a:bodyPr/>
        <a:lstStyle/>
        <a:p>
          <a:endParaRPr lang="ru-RU"/>
        </a:p>
      </dgm:t>
    </dgm:pt>
    <dgm:pt modelId="{30EB2887-7932-4B62-BE13-D302658AE419}" type="pres">
      <dgm:prSet presAssocID="{8A6E49CD-660B-42E6-96A4-669CA2BDF169}" presName="img" presStyleLbl="fgImgPlace1" presStyleIdx="0" presStyleCnt="4" custLinFactNeighborX="1567" custLinFactNeighborY="98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507DCEE-C6A4-43E6-B7C5-364E53B3107E}" type="pres">
      <dgm:prSet presAssocID="{8A6E49CD-660B-42E6-96A4-669CA2BDF169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E532F-26B7-4963-9AA9-8D3D0377B98C}" type="pres">
      <dgm:prSet presAssocID="{9EFD3080-D716-431E-BEAC-4F055E6682D7}" presName="spacer" presStyleCnt="0"/>
      <dgm:spPr/>
    </dgm:pt>
    <dgm:pt modelId="{FFD212A5-3625-4C95-9C31-00AC1D82D111}" type="pres">
      <dgm:prSet presAssocID="{77CA20F4-7BAD-410F-B2AE-A28CFAEDE8AA}" presName="comp" presStyleCnt="0"/>
      <dgm:spPr/>
    </dgm:pt>
    <dgm:pt modelId="{AD367294-2960-488C-97A8-301D3CEF5AAB}" type="pres">
      <dgm:prSet presAssocID="{77CA20F4-7BAD-410F-B2AE-A28CFAEDE8AA}" presName="box" presStyleLbl="node1" presStyleIdx="1" presStyleCnt="4"/>
      <dgm:spPr/>
      <dgm:t>
        <a:bodyPr/>
        <a:lstStyle/>
        <a:p>
          <a:endParaRPr lang="ru-RU"/>
        </a:p>
      </dgm:t>
    </dgm:pt>
    <dgm:pt modelId="{9F486281-F0E5-4FEC-80BC-BCE883A88E4E}" type="pres">
      <dgm:prSet presAssocID="{77CA20F4-7BAD-410F-B2AE-A28CFAEDE8AA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AF7777F-59A3-4AEE-8909-125009238744}" type="pres">
      <dgm:prSet presAssocID="{77CA20F4-7BAD-410F-B2AE-A28CFAEDE8AA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22BED1-28FF-4034-A232-81CE9222E8E7}" type="pres">
      <dgm:prSet presAssocID="{89CB0253-99FB-4454-84B1-730870A39B25}" presName="spacer" presStyleCnt="0"/>
      <dgm:spPr/>
    </dgm:pt>
    <dgm:pt modelId="{C8FA66E3-6BD7-492B-8C15-12B5F189E3C6}" type="pres">
      <dgm:prSet presAssocID="{0AF473B0-A845-4CC6-9252-523CCD46ED62}" presName="comp" presStyleCnt="0"/>
      <dgm:spPr/>
    </dgm:pt>
    <dgm:pt modelId="{32C582B8-D892-4701-863A-6FD5EC0B8AE7}" type="pres">
      <dgm:prSet presAssocID="{0AF473B0-A845-4CC6-9252-523CCD46ED62}" presName="box" presStyleLbl="node1" presStyleIdx="2" presStyleCnt="4"/>
      <dgm:spPr/>
      <dgm:t>
        <a:bodyPr/>
        <a:lstStyle/>
        <a:p>
          <a:endParaRPr lang="ru-RU"/>
        </a:p>
      </dgm:t>
    </dgm:pt>
    <dgm:pt modelId="{A8F66311-39E6-4FE1-A0B2-E7F43D07EACA}" type="pres">
      <dgm:prSet presAssocID="{0AF473B0-A845-4CC6-9252-523CCD46ED62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CD7CE0A-60A3-4012-85BA-BBD04DF4926F}" type="pres">
      <dgm:prSet presAssocID="{0AF473B0-A845-4CC6-9252-523CCD46ED62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AD19DB-8536-4BAA-B2EE-DFC326C54564}" type="pres">
      <dgm:prSet presAssocID="{7317D665-E61F-407E-81CA-E6683852B653}" presName="spacer" presStyleCnt="0"/>
      <dgm:spPr/>
    </dgm:pt>
    <dgm:pt modelId="{A55A05FC-E1A7-43D4-AE1A-F71DDC51546C}" type="pres">
      <dgm:prSet presAssocID="{7A53B40F-AE35-4108-AABC-12875C4E69C3}" presName="comp" presStyleCnt="0"/>
      <dgm:spPr/>
    </dgm:pt>
    <dgm:pt modelId="{1D7D2468-9000-4CFA-A948-71B46BCD5E43}" type="pres">
      <dgm:prSet presAssocID="{7A53B40F-AE35-4108-AABC-12875C4E69C3}" presName="box" presStyleLbl="node1" presStyleIdx="3" presStyleCnt="4"/>
      <dgm:spPr/>
      <dgm:t>
        <a:bodyPr/>
        <a:lstStyle/>
        <a:p>
          <a:endParaRPr lang="ru-RU"/>
        </a:p>
      </dgm:t>
    </dgm:pt>
    <dgm:pt modelId="{D52BC74E-43E7-4968-9D4F-85CA21937CBB}" type="pres">
      <dgm:prSet presAssocID="{7A53B40F-AE35-4108-AABC-12875C4E69C3}" presName="img" presStyleLbl="fgImgPlace1" presStyleIdx="3" presStyleCnt="4"/>
      <dgm:spPr/>
    </dgm:pt>
    <dgm:pt modelId="{760D26A3-2178-4C40-963A-2BB992A60B66}" type="pres">
      <dgm:prSet presAssocID="{7A53B40F-AE35-4108-AABC-12875C4E69C3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F42595-EC89-4AF6-8785-4034657269ED}" type="presOf" srcId="{77CA20F4-7BAD-410F-B2AE-A28CFAEDE8AA}" destId="{AAF7777F-59A3-4AEE-8909-125009238744}" srcOrd="1" destOrd="0" presId="urn:microsoft.com/office/officeart/2005/8/layout/vList4"/>
    <dgm:cxn modelId="{F539A869-C27B-4419-B666-0C48232A1CAC}" type="presOf" srcId="{93AC3181-AA79-42B5-A2BF-2B306348DC28}" destId="{A609AC5D-155B-4BF0-A1A9-030EFA4DDA51}" srcOrd="0" destOrd="0" presId="urn:microsoft.com/office/officeart/2005/8/layout/vList4"/>
    <dgm:cxn modelId="{720AB2F2-DFAA-4D0E-9BDA-DC81A819F79E}" type="presOf" srcId="{8A6E49CD-660B-42E6-96A4-669CA2BDF169}" destId="{BE4673C5-B012-4B90-BF47-02919157BC92}" srcOrd="0" destOrd="0" presId="urn:microsoft.com/office/officeart/2005/8/layout/vList4"/>
    <dgm:cxn modelId="{C4F10079-85A6-4461-AF28-E4DA5EFF81FA}" type="presOf" srcId="{0AF473B0-A845-4CC6-9252-523CCD46ED62}" destId="{7CD7CE0A-60A3-4012-85BA-BBD04DF4926F}" srcOrd="1" destOrd="0" presId="urn:microsoft.com/office/officeart/2005/8/layout/vList4"/>
    <dgm:cxn modelId="{B8BED3C5-5D64-4D7D-8C64-1F361B556109}" type="presOf" srcId="{8A6E49CD-660B-42E6-96A4-669CA2BDF169}" destId="{5507DCEE-C6A4-43E6-B7C5-364E53B3107E}" srcOrd="1" destOrd="0" presId="urn:microsoft.com/office/officeart/2005/8/layout/vList4"/>
    <dgm:cxn modelId="{863377C5-36F5-4B1D-B6F5-E414353BF847}" srcId="{93AC3181-AA79-42B5-A2BF-2B306348DC28}" destId="{0AF473B0-A845-4CC6-9252-523CCD46ED62}" srcOrd="2" destOrd="0" parTransId="{527C7DEF-9C8B-435E-A8B3-88C088777138}" sibTransId="{7317D665-E61F-407E-81CA-E6683852B653}"/>
    <dgm:cxn modelId="{0BE3BFF6-A217-44E2-AF98-933E6633EB8A}" type="presOf" srcId="{7A53B40F-AE35-4108-AABC-12875C4E69C3}" destId="{760D26A3-2178-4C40-963A-2BB992A60B66}" srcOrd="1" destOrd="0" presId="urn:microsoft.com/office/officeart/2005/8/layout/vList4"/>
    <dgm:cxn modelId="{E3BC67B2-7DE4-4D77-988F-389E02B78B5A}" srcId="{93AC3181-AA79-42B5-A2BF-2B306348DC28}" destId="{7A53B40F-AE35-4108-AABC-12875C4E69C3}" srcOrd="3" destOrd="0" parTransId="{7106B941-B068-407E-93EB-D1185B08E412}" sibTransId="{5EB1BD4D-150F-4C53-B8AD-977FB727799A}"/>
    <dgm:cxn modelId="{DA4CB17C-B9BC-46A7-A30E-23A815841CEF}" type="presOf" srcId="{7A53B40F-AE35-4108-AABC-12875C4E69C3}" destId="{1D7D2468-9000-4CFA-A948-71B46BCD5E43}" srcOrd="0" destOrd="0" presId="urn:microsoft.com/office/officeart/2005/8/layout/vList4"/>
    <dgm:cxn modelId="{C4A43D38-96FC-4FF7-9600-0366A804129A}" srcId="{93AC3181-AA79-42B5-A2BF-2B306348DC28}" destId="{77CA20F4-7BAD-410F-B2AE-A28CFAEDE8AA}" srcOrd="1" destOrd="0" parTransId="{F629ED01-E752-4B38-AA2F-FC52CB7555E6}" sibTransId="{89CB0253-99FB-4454-84B1-730870A39B25}"/>
    <dgm:cxn modelId="{4E803D35-D3F5-4A10-962F-627EFF69F8BF}" srcId="{93AC3181-AA79-42B5-A2BF-2B306348DC28}" destId="{8A6E49CD-660B-42E6-96A4-669CA2BDF169}" srcOrd="0" destOrd="0" parTransId="{3DEE4365-027B-496D-9C24-46AF7BC07809}" sibTransId="{9EFD3080-D716-431E-BEAC-4F055E6682D7}"/>
    <dgm:cxn modelId="{BF0F1D95-1899-40D9-991C-94E40C1C8C73}" type="presOf" srcId="{77CA20F4-7BAD-410F-B2AE-A28CFAEDE8AA}" destId="{AD367294-2960-488C-97A8-301D3CEF5AAB}" srcOrd="0" destOrd="0" presId="urn:microsoft.com/office/officeart/2005/8/layout/vList4"/>
    <dgm:cxn modelId="{65815CE1-8A66-41A9-928F-8F51FD525759}" type="presOf" srcId="{0AF473B0-A845-4CC6-9252-523CCD46ED62}" destId="{32C582B8-D892-4701-863A-6FD5EC0B8AE7}" srcOrd="0" destOrd="0" presId="urn:microsoft.com/office/officeart/2005/8/layout/vList4"/>
    <dgm:cxn modelId="{9A2EF351-8870-43B0-A291-FB05A85A6916}" type="presParOf" srcId="{A609AC5D-155B-4BF0-A1A9-030EFA4DDA51}" destId="{6EE4DB90-395C-4F2E-8E61-FDF5AD4007CF}" srcOrd="0" destOrd="0" presId="urn:microsoft.com/office/officeart/2005/8/layout/vList4"/>
    <dgm:cxn modelId="{747D704E-45B0-4CA1-8FCB-ED6CA4EB00BF}" type="presParOf" srcId="{6EE4DB90-395C-4F2E-8E61-FDF5AD4007CF}" destId="{BE4673C5-B012-4B90-BF47-02919157BC92}" srcOrd="0" destOrd="0" presId="urn:microsoft.com/office/officeart/2005/8/layout/vList4"/>
    <dgm:cxn modelId="{9FB87FF6-B960-4260-9B33-8748302049C7}" type="presParOf" srcId="{6EE4DB90-395C-4F2E-8E61-FDF5AD4007CF}" destId="{30EB2887-7932-4B62-BE13-D302658AE419}" srcOrd="1" destOrd="0" presId="urn:microsoft.com/office/officeart/2005/8/layout/vList4"/>
    <dgm:cxn modelId="{0A89F905-2137-49C2-AFCB-FE555ABCA1FB}" type="presParOf" srcId="{6EE4DB90-395C-4F2E-8E61-FDF5AD4007CF}" destId="{5507DCEE-C6A4-43E6-B7C5-364E53B3107E}" srcOrd="2" destOrd="0" presId="urn:microsoft.com/office/officeart/2005/8/layout/vList4"/>
    <dgm:cxn modelId="{461C43DE-2536-4D02-87F4-78DB36FEBFF8}" type="presParOf" srcId="{A609AC5D-155B-4BF0-A1A9-030EFA4DDA51}" destId="{74BE532F-26B7-4963-9AA9-8D3D0377B98C}" srcOrd="1" destOrd="0" presId="urn:microsoft.com/office/officeart/2005/8/layout/vList4"/>
    <dgm:cxn modelId="{396C735B-50E1-43BA-9DA1-6051DD482CA5}" type="presParOf" srcId="{A609AC5D-155B-4BF0-A1A9-030EFA4DDA51}" destId="{FFD212A5-3625-4C95-9C31-00AC1D82D111}" srcOrd="2" destOrd="0" presId="urn:microsoft.com/office/officeart/2005/8/layout/vList4"/>
    <dgm:cxn modelId="{CF7B52FC-D461-4D04-AECC-B44910006319}" type="presParOf" srcId="{FFD212A5-3625-4C95-9C31-00AC1D82D111}" destId="{AD367294-2960-488C-97A8-301D3CEF5AAB}" srcOrd="0" destOrd="0" presId="urn:microsoft.com/office/officeart/2005/8/layout/vList4"/>
    <dgm:cxn modelId="{2E1AC9D5-A9B1-40F0-B204-BE4B2259A541}" type="presParOf" srcId="{FFD212A5-3625-4C95-9C31-00AC1D82D111}" destId="{9F486281-F0E5-4FEC-80BC-BCE883A88E4E}" srcOrd="1" destOrd="0" presId="urn:microsoft.com/office/officeart/2005/8/layout/vList4"/>
    <dgm:cxn modelId="{2D1B8A56-3CBB-4AF3-89AC-0FBDAF4C881E}" type="presParOf" srcId="{FFD212A5-3625-4C95-9C31-00AC1D82D111}" destId="{AAF7777F-59A3-4AEE-8909-125009238744}" srcOrd="2" destOrd="0" presId="urn:microsoft.com/office/officeart/2005/8/layout/vList4"/>
    <dgm:cxn modelId="{BD8B1DF0-BD0B-43D9-B2A6-0CE27024C784}" type="presParOf" srcId="{A609AC5D-155B-4BF0-A1A9-030EFA4DDA51}" destId="{9B22BED1-28FF-4034-A232-81CE9222E8E7}" srcOrd="3" destOrd="0" presId="urn:microsoft.com/office/officeart/2005/8/layout/vList4"/>
    <dgm:cxn modelId="{20F35A3E-4A1A-4D1D-A923-3D85B94491EF}" type="presParOf" srcId="{A609AC5D-155B-4BF0-A1A9-030EFA4DDA51}" destId="{C8FA66E3-6BD7-492B-8C15-12B5F189E3C6}" srcOrd="4" destOrd="0" presId="urn:microsoft.com/office/officeart/2005/8/layout/vList4"/>
    <dgm:cxn modelId="{D0A404A7-EFC9-4E51-B1F7-AC2501AC3160}" type="presParOf" srcId="{C8FA66E3-6BD7-492B-8C15-12B5F189E3C6}" destId="{32C582B8-D892-4701-863A-6FD5EC0B8AE7}" srcOrd="0" destOrd="0" presId="urn:microsoft.com/office/officeart/2005/8/layout/vList4"/>
    <dgm:cxn modelId="{251F8F75-404A-4618-8FFD-FCCAF82FD98C}" type="presParOf" srcId="{C8FA66E3-6BD7-492B-8C15-12B5F189E3C6}" destId="{A8F66311-39E6-4FE1-A0B2-E7F43D07EACA}" srcOrd="1" destOrd="0" presId="urn:microsoft.com/office/officeart/2005/8/layout/vList4"/>
    <dgm:cxn modelId="{5CA08911-4DB3-474E-8C9F-CBBB9318EF30}" type="presParOf" srcId="{C8FA66E3-6BD7-492B-8C15-12B5F189E3C6}" destId="{7CD7CE0A-60A3-4012-85BA-BBD04DF4926F}" srcOrd="2" destOrd="0" presId="urn:microsoft.com/office/officeart/2005/8/layout/vList4"/>
    <dgm:cxn modelId="{23D4A09F-6E06-47D1-ACA4-FF489D9E7B9B}" type="presParOf" srcId="{A609AC5D-155B-4BF0-A1A9-030EFA4DDA51}" destId="{8EAD19DB-8536-4BAA-B2EE-DFC326C54564}" srcOrd="5" destOrd="0" presId="urn:microsoft.com/office/officeart/2005/8/layout/vList4"/>
    <dgm:cxn modelId="{61AD3A98-D34A-41D0-95CA-74B6C9676DE4}" type="presParOf" srcId="{A609AC5D-155B-4BF0-A1A9-030EFA4DDA51}" destId="{A55A05FC-E1A7-43D4-AE1A-F71DDC51546C}" srcOrd="6" destOrd="0" presId="urn:microsoft.com/office/officeart/2005/8/layout/vList4"/>
    <dgm:cxn modelId="{A26AC6B7-D875-4A5E-9471-EEE630C4DAB0}" type="presParOf" srcId="{A55A05FC-E1A7-43D4-AE1A-F71DDC51546C}" destId="{1D7D2468-9000-4CFA-A948-71B46BCD5E43}" srcOrd="0" destOrd="0" presId="urn:microsoft.com/office/officeart/2005/8/layout/vList4"/>
    <dgm:cxn modelId="{EDF97E70-78ED-464A-9596-4E6FC15FE4C5}" type="presParOf" srcId="{A55A05FC-E1A7-43D4-AE1A-F71DDC51546C}" destId="{D52BC74E-43E7-4968-9D4F-85CA21937CBB}" srcOrd="1" destOrd="0" presId="urn:microsoft.com/office/officeart/2005/8/layout/vList4"/>
    <dgm:cxn modelId="{D40190F8-632A-4F26-8F54-18079611BC5C}" type="presParOf" srcId="{A55A05FC-E1A7-43D4-AE1A-F71DDC51546C}" destId="{760D26A3-2178-4C40-963A-2BB992A60B66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435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6F17358-644E-44DD-9C69-68F70EE1D580}" type="datetimeFigureOut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7950"/>
            <a:ext cx="4278313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4350" y="6457950"/>
            <a:ext cx="4278313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BACFA92-8BAA-4BBD-AD55-489A22B7E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4870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83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4350" y="0"/>
            <a:ext cx="42783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8500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5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9013" y="3228975"/>
            <a:ext cx="78962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5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950"/>
            <a:ext cx="4278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5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4350" y="6457950"/>
            <a:ext cx="4278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59856E2-81BC-4527-BB0C-F45A15D38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9008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718DBC-E494-46D0-97F7-5FB69D746FE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9856E2-81BC-4527-BB0C-F45A15D3874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9BDAF-6EA4-459B-8308-5C7F8F280F2D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6B40D-C223-4B5B-A017-27EEED485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8605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85E32-182F-4153-A7DE-9DF84A43A6E6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FA1B3-2BB2-4939-9355-904E6078F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68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B7605-5366-4A8F-B99C-878F28155F9B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2FE98-4F64-4BB5-8739-04EB7BE1B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029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3FD59-EA50-4E88-A3EC-EC1DCD1ED3F4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22CB8-3AED-4379-B335-87224F9D8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290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69CF7-313C-4D77-BED0-172639283967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9F49E-09FF-4568-8AE2-5622FE3B9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83975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6C3D6-90A4-4E4E-968C-F9B4C2C7752C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64E9A-983C-47C0-99FB-1A5FA89B8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03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495B7-A0F3-4210-956B-7B774933BBE0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C2128-EFFD-4004-B87A-C5EB05EA7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176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D536C-45A9-4FF7-BF36-ABA4BB3FB20C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CC68A-BD89-49E1-A847-251B8B26D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047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038D2-BB93-4BD0-A873-F803F312D900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628DE-623F-4924-8BDB-A74763B0F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10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4E2B8-9E85-4251-AE3F-C56C9B46B218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25E1C-7A0F-4819-8993-F28E0C98D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859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65C4-505A-44AF-8382-D993006D2069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8D304-3117-48B0-8538-88C15F7B3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41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2DC6EE-A50A-4693-B810-8B9988840797}" type="datetime1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B0448C9-96EC-4BDA-8F19-03FABED42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</p:grpSp>
      <p:pic>
        <p:nvPicPr>
          <p:cNvPr id="1034" name="Picture 1025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7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8" r:id="rId2"/>
    <p:sldLayoutId id="2147483737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8" r:id="rId9"/>
    <p:sldLayoutId id="2147483734" r:id="rId10"/>
    <p:sldLayoutId id="214748373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3.gif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12" Type="http://schemas.openxmlformats.org/officeDocument/2006/relationships/hyperlink" Target="http://smiles.33b.ru/smile.42991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2.gif"/><Relationship Id="rId5" Type="http://schemas.openxmlformats.org/officeDocument/2006/relationships/diagramLayout" Target="../diagrams/layout1.xml"/><Relationship Id="rId10" Type="http://schemas.openxmlformats.org/officeDocument/2006/relationships/image" Target="../media/image11.jpeg"/><Relationship Id="rId4" Type="http://schemas.openxmlformats.org/officeDocument/2006/relationships/diagramData" Target="../diagrams/data1.xml"/><Relationship Id="rId9" Type="http://schemas.openxmlformats.org/officeDocument/2006/relationships/image" Target="../media/image10.jpeg"/><Relationship Id="rId1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2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229600" cy="1944216"/>
          </a:xfrm>
        </p:spPr>
        <p:txBody>
          <a:bodyPr>
            <a:noAutofit/>
          </a:bodyPr>
          <a:lstStyle/>
          <a:p>
            <a:pPr algn="ctr"/>
            <a:r>
              <a:rPr lang="ru-RU" altLang="ru-RU" sz="5400" dirty="0" smtClean="0">
                <a:solidFill>
                  <a:schemeClr val="tx2">
                    <a:lumMod val="25000"/>
                  </a:schemeClr>
                </a:solidFill>
              </a:rPr>
              <a:t>СИСТЕМА ВЕТЕРИНАРНОГО ФАРМАКОНАДЗОРА В РОССИЙСКОЙ ФЕДЕРАЦИИ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05065"/>
            <a:ext cx="8748713" cy="16561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Заместитель начальника Управления ветеринарного надзора при внешнеторговых операциях и на транспорте Россельхознадзора, к.в.н.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Мария Викторовна Новикова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79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4442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Мониторинг безопасности лекарственных средств для ветеринарного применения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9595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.bganceva\Рабочий стол\Разное вне\для презентации\Картинки, лечение животных\800x600_74849_narkotiki.jpg"/>
          <p:cNvPicPr>
            <a:picLocks noChangeAspect="1" noChangeArrowheads="1"/>
          </p:cNvPicPr>
          <p:nvPr/>
        </p:nvPicPr>
        <p:blipFill>
          <a:blip r:embed="rId3" cstate="print">
            <a:lum bright="-41000" contrast="-18000"/>
          </a:blip>
          <a:srcRect/>
          <a:stretch>
            <a:fillRect/>
          </a:stretch>
        </p:blipFill>
        <p:spPr bwMode="auto">
          <a:xfrm>
            <a:off x="0" y="671210"/>
            <a:ext cx="9144000" cy="6186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6517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 схема движения информации </a:t>
            </a:r>
            <a:br>
              <a:rPr lang="ru-RU" sz="2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нежелательных реакциях и побочных действиях л/с</a:t>
            </a:r>
            <a:endParaRPr lang="ru-RU" sz="2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8680" y="749031"/>
            <a:ext cx="3278222" cy="61284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mbria" pitchFamily="18" charset="0"/>
              </a:rPr>
              <a:t> 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Лечение животных 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36921" y="753294"/>
            <a:ext cx="3594970" cy="1215957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B050"/>
                </a:solidFill>
              </a:rPr>
              <a:t>Сбор и анализ информации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Принятие решения об обращении л/с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Организация и координация работы</a:t>
            </a:r>
          </a:p>
          <a:p>
            <a:r>
              <a:rPr lang="ru-RU" sz="1400" dirty="0" smtClean="0">
                <a:solidFill>
                  <a:srgbClr val="00B050"/>
                </a:solidFill>
              </a:rPr>
              <a:t>Информационное обеспечение системы фармаконадзора</a:t>
            </a:r>
            <a:endParaRPr lang="ru-RU" sz="1600" dirty="0">
              <a:solidFill>
                <a:srgbClr val="00B050"/>
              </a:solidFill>
            </a:endParaRP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sz="quarter" idx="4"/>
          </p:nvPr>
        </p:nvGraphicFramePr>
        <p:xfrm>
          <a:off x="6018488" y="2379545"/>
          <a:ext cx="3579779" cy="2762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C:\Documents and Settings\a.bganceva\Рабочий стол\Разное вне\для презентации\Картинки, лечение животных\----2__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61480"/>
            <a:ext cx="1128409" cy="8973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684834" y="1702339"/>
            <a:ext cx="2295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84834" y="2324909"/>
            <a:ext cx="3054485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Нежелательные реакции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Побочные действия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6733" y="1634246"/>
            <a:ext cx="2675106" cy="6906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Ветеринарные врачи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45915" y="2282757"/>
            <a:ext cx="2859931" cy="6906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Владельцы животных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72375" y="3252280"/>
            <a:ext cx="2658894" cy="6906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94556" y="4309353"/>
            <a:ext cx="3336586" cy="11089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ИП и юридические лица , работающие в сфере обращения лекарственных средств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14008" y="5833353"/>
            <a:ext cx="3151761" cy="6906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 и </a:t>
            </a:r>
            <a:r>
              <a:rPr lang="ru-RU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субъектовые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ветеринарные службы</a:t>
            </a:r>
          </a:p>
          <a:p>
            <a:pPr algn="ctr"/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6386" y="896276"/>
            <a:ext cx="1191849" cy="836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21" descr="знак вопроса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35145" y="4491607"/>
            <a:ext cx="817125" cy="60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Прямоугольник 32"/>
          <p:cNvSpPr/>
          <p:nvPr/>
        </p:nvSpPr>
        <p:spPr>
          <a:xfrm>
            <a:off x="5535038" y="4951379"/>
            <a:ext cx="2937753" cy="107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6015308" y="5701908"/>
            <a:ext cx="3297677" cy="830997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  <a:bevelB w="165100" prst="coolSlant"/>
          </a:sp3d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Служба </a:t>
            </a:r>
            <a:r>
              <a:rPr lang="ru-RU" sz="1600" b="1" dirty="0" err="1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фармаконадзора</a:t>
            </a:r>
            <a:r>
              <a:rPr lang="ru-RU" sz="1600" b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организации - разработчика лекарственного средства</a:t>
            </a:r>
            <a:endParaRPr lang="ru-RU" sz="1600" b="1" dirty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" name="Picture 32" descr="8829d0f7f679e00997e5889f0815080c">
            <a:hlinkClick r:id="rId12"/>
          </p:cNvPr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9305789">
            <a:off x="3746574" y="1947424"/>
            <a:ext cx="1883272" cy="470646"/>
          </a:xfrm>
          <a:prstGeom prst="rect">
            <a:avLst/>
          </a:prstGeom>
          <a:noFill/>
        </p:spPr>
      </p:pic>
      <p:pic>
        <p:nvPicPr>
          <p:cNvPr id="42" name="Picture 32" descr="8829d0f7f679e00997e5889f0815080c">
            <a:hlinkClick r:id="rId12"/>
          </p:cNvPr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2166589">
            <a:off x="3797392" y="5315909"/>
            <a:ext cx="1901935" cy="472598"/>
          </a:xfrm>
          <a:prstGeom prst="rect">
            <a:avLst/>
          </a:prstGeom>
          <a:noFill/>
        </p:spPr>
      </p:pic>
      <p:sp>
        <p:nvSpPr>
          <p:cNvPr id="43" name="Двойная стрелка вверх/вниз 42"/>
          <p:cNvSpPr/>
          <p:nvPr/>
        </p:nvSpPr>
        <p:spPr>
          <a:xfrm>
            <a:off x="5671093" y="1928876"/>
            <a:ext cx="330740" cy="3647872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44774" y="5701907"/>
            <a:ext cx="935307" cy="8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Основные направления  </a:t>
            </a:r>
            <a:r>
              <a:rPr lang="ru-RU" sz="3200" dirty="0"/>
              <a:t>системы </a:t>
            </a:r>
            <a:r>
              <a:rPr lang="ru-RU" sz="3200" dirty="0" err="1"/>
              <a:t>фармаконадзора</a:t>
            </a:r>
            <a:r>
              <a:rPr lang="ru-RU" sz="3200" dirty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137160" indent="0" algn="just">
              <a:buNone/>
            </a:pPr>
            <a:r>
              <a:rPr lang="ru-RU" sz="7200" dirty="0" smtClean="0">
                <a:latin typeface="Calibri" pitchFamily="34" charset="0"/>
              </a:rPr>
              <a:t>• осуществление </a:t>
            </a:r>
            <a:r>
              <a:rPr lang="ru-RU" sz="7200" dirty="0">
                <a:latin typeface="Calibri" pitchFamily="34" charset="0"/>
              </a:rPr>
              <a:t>сбора, анализа и обобщения информации о безопасности и эффективности применения лекарственных средств, полученной от производителей, компаний осуществляющих фармацевтическую деятельность, практикующих ветеринарных врачей, общественных организаций и конечного потребителя;</a:t>
            </a:r>
          </a:p>
          <a:p>
            <a:pPr marL="137160" indent="0" algn="just">
              <a:buNone/>
            </a:pPr>
            <a:r>
              <a:rPr lang="ru-RU" sz="7200" dirty="0" smtClean="0">
                <a:latin typeface="Calibri" pitchFamily="34" charset="0"/>
              </a:rPr>
              <a:t>• осуществление </a:t>
            </a:r>
            <a:r>
              <a:rPr lang="ru-RU" sz="7200" dirty="0">
                <a:latin typeface="Calibri" pitchFamily="34" charset="0"/>
              </a:rPr>
              <a:t>контроля функционирования </a:t>
            </a:r>
            <a:r>
              <a:rPr lang="ru-RU" sz="7200" dirty="0" err="1">
                <a:latin typeface="Calibri" pitchFamily="34" charset="0"/>
              </a:rPr>
              <a:t>фармаконадзора</a:t>
            </a:r>
            <a:r>
              <a:rPr lang="ru-RU" sz="7200" dirty="0">
                <a:latin typeface="Calibri" pitchFamily="34" charset="0"/>
              </a:rPr>
              <a:t> как в ветеринарной отрасли, так и в фармацевтических компаниях;</a:t>
            </a:r>
          </a:p>
          <a:p>
            <a:pPr marL="137160" indent="0" algn="just">
              <a:buNone/>
            </a:pPr>
            <a:r>
              <a:rPr lang="ru-RU" sz="7200" dirty="0" smtClean="0">
                <a:latin typeface="Calibri" pitchFamily="34" charset="0"/>
              </a:rPr>
              <a:t>• подготовка </a:t>
            </a:r>
            <a:r>
              <a:rPr lang="ru-RU" sz="7200" dirty="0">
                <a:latin typeface="Calibri" pitchFamily="34" charset="0"/>
              </a:rPr>
              <a:t>предложений </a:t>
            </a:r>
            <a:r>
              <a:rPr lang="ru-RU" sz="7200" dirty="0" smtClean="0">
                <a:latin typeface="Calibri" pitchFamily="34" charset="0"/>
              </a:rPr>
              <a:t>(заключений)  экспертами ФГБУ «ВГНКИ» для принятия решения </a:t>
            </a:r>
            <a:r>
              <a:rPr lang="ru-RU" sz="7200" dirty="0" err="1" smtClean="0">
                <a:latin typeface="Calibri" pitchFamily="34" charset="0"/>
              </a:rPr>
              <a:t>Россельхознадзором</a:t>
            </a:r>
            <a:r>
              <a:rPr lang="ru-RU" sz="7200" dirty="0" smtClean="0">
                <a:latin typeface="Calibri" pitchFamily="34" charset="0"/>
              </a:rPr>
              <a:t> </a:t>
            </a:r>
            <a:r>
              <a:rPr lang="ru-RU" sz="7200" dirty="0">
                <a:latin typeface="Calibri" pitchFamily="34" charset="0"/>
              </a:rPr>
              <a:t>о </a:t>
            </a:r>
            <a:r>
              <a:rPr lang="ru-RU" sz="7200" dirty="0" smtClean="0">
                <a:latin typeface="Calibri" pitchFamily="34" charset="0"/>
              </a:rPr>
              <a:t>целесообразности применения, полном </a:t>
            </a:r>
            <a:r>
              <a:rPr lang="ru-RU" sz="7200" dirty="0">
                <a:latin typeface="Calibri" pitchFamily="34" charset="0"/>
              </a:rPr>
              <a:t>или частичном </a:t>
            </a:r>
            <a:r>
              <a:rPr lang="ru-RU" sz="7200" dirty="0" smtClean="0">
                <a:latin typeface="Calibri" pitchFamily="34" charset="0"/>
              </a:rPr>
              <a:t>запрещении или ограничении  оборота лекарственного </a:t>
            </a:r>
            <a:r>
              <a:rPr lang="ru-RU" sz="7200" dirty="0">
                <a:latin typeface="Calibri" pitchFamily="34" charset="0"/>
              </a:rPr>
              <a:t>средства для ветеринарного применения, внесении дополнений или изменений в инструкцию по применению лекарственного средства для ветеринарного применения;</a:t>
            </a:r>
          </a:p>
          <a:p>
            <a:pPr marL="137160" indent="0" algn="just">
              <a:buNone/>
            </a:pPr>
            <a:r>
              <a:rPr lang="ru-RU" sz="7200" dirty="0" smtClean="0">
                <a:latin typeface="Calibri" pitchFamily="34" charset="0"/>
              </a:rPr>
              <a:t>• проведение </a:t>
            </a:r>
            <a:r>
              <a:rPr lang="ru-RU" sz="7200" dirty="0">
                <a:latin typeface="Calibri" pitchFamily="34" charset="0"/>
              </a:rPr>
              <a:t>аналитической экспертной оценки отчетов мониторинга безопасности лекарственных средств для ветеринарного применения;</a:t>
            </a:r>
          </a:p>
          <a:p>
            <a:pPr marL="137160" indent="0" algn="just">
              <a:buNone/>
            </a:pPr>
            <a:r>
              <a:rPr lang="ru-RU" sz="7200" dirty="0" smtClean="0">
                <a:latin typeface="Calibri" pitchFamily="34" charset="0"/>
              </a:rPr>
              <a:t>• информационное </a:t>
            </a:r>
            <a:r>
              <a:rPr lang="ru-RU" sz="7200" dirty="0">
                <a:latin typeface="Calibri" pitchFamily="34" charset="0"/>
              </a:rPr>
              <a:t>и методическое обеспечение  ветеринарных специалистов и конечных потребителей по вопросам безопасности лекарственных средств для ветеринарного </a:t>
            </a:r>
            <a:r>
              <a:rPr lang="ru-RU" sz="7200" dirty="0" smtClean="0">
                <a:latin typeface="Calibri" pitchFamily="34" charset="0"/>
              </a:rPr>
              <a:t>применения.</a:t>
            </a:r>
          </a:p>
          <a:p>
            <a:pPr marL="137160" indent="0" algn="just">
              <a:buNone/>
            </a:pPr>
            <a:endParaRPr lang="ru-RU" dirty="0">
              <a:latin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0327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9302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Информационные системы в сфере обращения лекарственных средств для ветеринарного применения</a:t>
            </a:r>
            <a:br>
              <a:rPr lang="ru-RU" sz="4000" dirty="0" smtClean="0"/>
            </a:br>
            <a:endParaRPr lang="ru-RU" sz="1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48840"/>
            <a:ext cx="8229600" cy="437650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+mj-lt"/>
              </a:rPr>
              <a:t>Информация о номере регистрационного </a:t>
            </a:r>
            <a:r>
              <a:rPr lang="ru-RU" sz="2000" dirty="0" smtClean="0">
                <a:latin typeface="+mj-lt"/>
              </a:rPr>
              <a:t>удостоверения и сроке его действия , </a:t>
            </a:r>
            <a:r>
              <a:rPr lang="ru-RU" sz="2000" dirty="0">
                <a:latin typeface="+mj-lt"/>
              </a:rPr>
              <a:t>компании – разработчике </a:t>
            </a:r>
            <a:r>
              <a:rPr lang="ru-RU" sz="2000" dirty="0" smtClean="0">
                <a:latin typeface="+mj-lt"/>
              </a:rPr>
              <a:t>находится </a:t>
            </a:r>
            <a:r>
              <a:rPr lang="ru-RU" sz="2000" dirty="0">
                <a:latin typeface="+mj-lt"/>
              </a:rPr>
              <a:t>в информационной системе «Ирена» в открытом </a:t>
            </a:r>
            <a:r>
              <a:rPr lang="ru-RU" sz="2000" dirty="0" smtClean="0">
                <a:latin typeface="+mj-lt"/>
              </a:rPr>
              <a:t>доступе на официальном сайте Россельхознадзора</a:t>
            </a:r>
          </a:p>
          <a:p>
            <a:endParaRPr lang="ru-RU" sz="1400" dirty="0" smtClean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Информация о хозяйствующих субъектах, осуществляющих производство и фармацевтическую деятельность в сфере обращения лекарственных средств для ветеринарного применения </a:t>
            </a:r>
            <a:r>
              <a:rPr lang="ru-RU" sz="2000" dirty="0">
                <a:latin typeface="+mj-lt"/>
              </a:rPr>
              <a:t>находится в информационной системе </a:t>
            </a:r>
            <a:r>
              <a:rPr lang="ru-RU" sz="2000" dirty="0" smtClean="0">
                <a:latin typeface="+mj-lt"/>
              </a:rPr>
              <a:t>«Гермес» </a:t>
            </a:r>
            <a:r>
              <a:rPr lang="ru-RU" sz="2000" dirty="0">
                <a:latin typeface="+mj-lt"/>
              </a:rPr>
              <a:t>в открытом доступе на официальном сайте </a:t>
            </a:r>
            <a:r>
              <a:rPr lang="ru-RU" sz="2000" dirty="0" smtClean="0">
                <a:latin typeface="+mj-lt"/>
              </a:rPr>
              <a:t>Россельхознадзора</a:t>
            </a:r>
          </a:p>
          <a:p>
            <a:pPr algn="just"/>
            <a:endParaRPr lang="ru-RU" sz="1400" dirty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ИАС «Гален», в режиме </a:t>
            </a:r>
            <a:r>
              <a:rPr lang="ru-RU" sz="2000" dirty="0" err="1" smtClean="0">
                <a:latin typeface="+mj-lt"/>
              </a:rPr>
              <a:t>он-лайн</a:t>
            </a:r>
            <a:r>
              <a:rPr lang="ru-RU" sz="2000" dirty="0" smtClean="0">
                <a:latin typeface="+mj-lt"/>
              </a:rPr>
              <a:t> принимает и анализирует сведения от всех участников оборота лекарственного средства для ветеринарного применения о</a:t>
            </a:r>
            <a:r>
              <a:rPr lang="en-US" sz="2000" dirty="0" smtClean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нежелательных реакциях и побочных действиях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913436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Функции</a:t>
            </a:r>
            <a:br>
              <a:rPr lang="ru-RU" sz="3200" dirty="0" smtClean="0"/>
            </a:br>
            <a:r>
              <a:rPr lang="ru-RU" sz="3200" dirty="0" smtClean="0"/>
              <a:t>информационно-аналитической системы «Гален»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400" dirty="0" smtClean="0">
                <a:latin typeface="Calibri" pitchFamily="34" charset="0"/>
              </a:rPr>
              <a:t>•</a:t>
            </a:r>
            <a:r>
              <a:rPr lang="ru-RU" sz="2400" dirty="0">
                <a:latin typeface="Calibri" pitchFamily="34" charset="0"/>
              </a:rPr>
              <a:t>	</a:t>
            </a:r>
            <a:r>
              <a:rPr lang="ru-RU" sz="2000" dirty="0">
                <a:latin typeface="Calibri" pitchFamily="34" charset="0"/>
              </a:rPr>
              <a:t>осуществление сбора, анализа и обобщения информации о безопасности и эффективности применения лекарственных средств, полученной от производителей, компаний осуществляющих фармацевтическую деятельность, практикующих ветеринарных врачей, общественных организаций и конечного потребителя;</a:t>
            </a:r>
          </a:p>
          <a:p>
            <a:pPr marL="137160" indent="0" algn="just">
              <a:buNone/>
            </a:pPr>
            <a:r>
              <a:rPr lang="ru-RU" sz="2000" dirty="0">
                <a:latin typeface="Calibri" pitchFamily="34" charset="0"/>
              </a:rPr>
              <a:t>•	осуществление контроля функционирования фармаконадзора как в ветеринарной отрасли, так и в фармацевтических компаниях;</a:t>
            </a:r>
          </a:p>
          <a:p>
            <a:pPr marL="137160" indent="0" algn="just">
              <a:buNone/>
            </a:pPr>
            <a:r>
              <a:rPr lang="ru-RU" sz="2000" dirty="0" smtClean="0">
                <a:latin typeface="Calibri" pitchFamily="34" charset="0"/>
              </a:rPr>
              <a:t>•</a:t>
            </a:r>
            <a:r>
              <a:rPr lang="ru-RU" sz="2000" dirty="0">
                <a:latin typeface="Calibri" pitchFamily="34" charset="0"/>
              </a:rPr>
              <a:t>	проведение аналитической экспертной оценки отчетов мониторинга безопасности лекарственных средств для ветеринарного применения;</a:t>
            </a:r>
          </a:p>
          <a:p>
            <a:pPr marL="137160" indent="0" algn="just">
              <a:buNone/>
            </a:pPr>
            <a:r>
              <a:rPr lang="ru-RU" sz="2000" dirty="0">
                <a:latin typeface="Calibri" pitchFamily="34" charset="0"/>
              </a:rPr>
              <a:t>•	информационное и методическое обеспечение  ветеринарных специалистов и конечных потребителей по вопросам безопасности лекарственных средств для ветеринарного </a:t>
            </a:r>
            <a:r>
              <a:rPr lang="ru-RU" sz="2000" dirty="0" smtClean="0">
                <a:latin typeface="Calibri" pitchFamily="34" charset="0"/>
              </a:rPr>
              <a:t>применения</a:t>
            </a:r>
            <a:endParaRPr lang="ru-RU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327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.holodov\Desktop\Гален\ТЗ по Галену\отчёт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31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.holodov\Desktop\Гален\ТЗ по Галену\отчёт 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5017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318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Состав информации, поступающей в АИС «ГАЛЕН»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000" dirty="0" smtClean="0"/>
              <a:t>спонтанные </a:t>
            </a:r>
            <a:r>
              <a:rPr lang="ru-RU" sz="3000" dirty="0"/>
              <a:t>сообщения о побочных действиях и нежелательных реакциях;</a:t>
            </a:r>
          </a:p>
          <a:p>
            <a:r>
              <a:rPr lang="ru-RU" sz="3000" dirty="0" smtClean="0"/>
              <a:t>отчеты </a:t>
            </a:r>
            <a:r>
              <a:rPr lang="ru-RU" sz="3000" dirty="0"/>
              <a:t>мониторинга безопасности лекарственных средств для ветеринарного </a:t>
            </a:r>
            <a:r>
              <a:rPr lang="ru-RU" sz="3000" dirty="0" smtClean="0"/>
              <a:t>применения;</a:t>
            </a:r>
            <a:endParaRPr lang="ru-RU" sz="3000" dirty="0"/>
          </a:p>
          <a:p>
            <a:r>
              <a:rPr lang="ru-RU" sz="3000" dirty="0" err="1" smtClean="0"/>
              <a:t>пострегистрационные</a:t>
            </a:r>
            <a:r>
              <a:rPr lang="ru-RU" sz="3000" dirty="0" smtClean="0"/>
              <a:t> </a:t>
            </a:r>
            <a:r>
              <a:rPr lang="ru-RU" sz="3000" dirty="0"/>
              <a:t>исследования </a:t>
            </a:r>
            <a:r>
              <a:rPr lang="ru-RU" sz="3000" dirty="0" smtClean="0"/>
              <a:t>лекарственного препарата.</a:t>
            </a:r>
            <a:endParaRPr lang="ru-RU" sz="3000" dirty="0"/>
          </a:p>
          <a:p>
            <a:r>
              <a:rPr lang="ru-RU" sz="3000" dirty="0" smtClean="0"/>
              <a:t>врачебные  </a:t>
            </a:r>
            <a:r>
              <a:rPr lang="ru-RU" sz="3000" dirty="0"/>
              <a:t>ошибки, допущенные во время применения лекарственного препарата для ветеринарного применения, приведшие к развитию побочных  действий и нежелательных </a:t>
            </a:r>
            <a:r>
              <a:rPr lang="ru-RU" sz="3000" dirty="0" smtClean="0"/>
              <a:t>реакций</a:t>
            </a:r>
            <a:endParaRPr lang="ru-RU" sz="30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61595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Аналитическая информация  позволит принимать решения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70916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Calibri" pitchFamily="34" charset="0"/>
              </a:rPr>
              <a:t>о безопасности, качестве и эффективности лекарственного средства для ветеринарного применения и возможности его обращения на территории Российской Федерации;</a:t>
            </a:r>
          </a:p>
          <a:p>
            <a:pPr algn="just"/>
            <a:r>
              <a:rPr lang="ru-RU" dirty="0" smtClean="0">
                <a:latin typeface="Calibri" pitchFamily="34" charset="0"/>
              </a:rPr>
              <a:t>о приостановлении применения лекарственного препарата, внесении изменений в инструкцию по применению лекарственного препарата, изъятии из обращения или отмене государственной регистрации лекарственного препарата, приостановлении клинического исследования, прекращении клинического исследования.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017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576263" y="2924175"/>
            <a:ext cx="8567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ru-RU" sz="6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19256" cy="2088232"/>
          </a:xfrm>
        </p:spPr>
        <p:txBody>
          <a:bodyPr/>
          <a:lstStyle/>
          <a:p>
            <a:pPr lvl="0" algn="ctr" eaLnBrk="1" hangingPunct="1"/>
            <a:r>
              <a:rPr lang="ru-RU" altLang="ru-RU" sz="2800" b="1" dirty="0" smtClean="0"/>
              <a:t>ФАРМАКОНАДЗОР – комплексная оценка информации о безопасности препаратов, направленная </a:t>
            </a:r>
            <a:r>
              <a:rPr lang="ru-RU" altLang="ru-RU" sz="2800" b="1" dirty="0"/>
              <a:t>на </a:t>
            </a:r>
            <a:r>
              <a:rPr lang="ru-RU" altLang="ru-RU" sz="2800" b="1" dirty="0" smtClean="0"/>
              <a:t>выявление и </a:t>
            </a:r>
            <a:r>
              <a:rPr lang="ru-RU" altLang="ru-RU" sz="2800" b="1" dirty="0"/>
              <a:t>предотвращение нежелательных последствий применения лекарственных </a:t>
            </a:r>
            <a:r>
              <a:rPr lang="ru-RU" altLang="ru-RU" sz="2800" b="1" dirty="0" smtClean="0"/>
              <a:t>препаратов</a:t>
            </a:r>
            <a:endParaRPr lang="ru-RU" alt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140968"/>
            <a:ext cx="4042792" cy="3168352"/>
          </a:xfrm>
        </p:spPr>
        <p:txBody>
          <a:bodyPr/>
          <a:lstStyle/>
          <a:p>
            <a:r>
              <a:rPr lang="ru-RU" sz="1800" b="1" dirty="0"/>
              <a:t>Информацию </a:t>
            </a:r>
            <a:r>
              <a:rPr lang="ru-RU" sz="1800" b="1" dirty="0" smtClean="0"/>
              <a:t>предоставляют</a:t>
            </a:r>
            <a:r>
              <a:rPr lang="ru-RU" sz="1800" b="1" dirty="0"/>
              <a:t>:</a:t>
            </a:r>
          </a:p>
          <a:p>
            <a:r>
              <a:rPr lang="ru-RU" sz="1800" dirty="0"/>
              <a:t>Производители лекарственных средств для ветеринарного применения – периодические отчеты о безопасности ЛС</a:t>
            </a:r>
          </a:p>
          <a:p>
            <a:r>
              <a:rPr lang="ru-RU" sz="1800" dirty="0"/>
              <a:t>Ветеринарные врачи, владельцы животных, физические лица – сведения о выявленных в ходе применения нежелательных реакций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464E9A-983C-47C0-99FB-1A5FA89B885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245707408"/>
              </p:ext>
            </p:extLst>
          </p:nvPr>
        </p:nvGraphicFramePr>
        <p:xfrm>
          <a:off x="4499992" y="2996952"/>
          <a:ext cx="410445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787767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6492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200" b="1" dirty="0" smtClean="0"/>
              <a:t>Количество нежелательных реакций</a:t>
            </a:r>
          </a:p>
        </p:txBody>
      </p:sp>
      <p:graphicFrame>
        <p:nvGraphicFramePr>
          <p:cNvPr id="21507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406400" y="1433513"/>
          <a:ext cx="4140200" cy="4743450"/>
        </p:xfrm>
        <a:graphic>
          <a:graphicData uri="http://schemas.openxmlformats.org/presentationml/2006/ole">
            <p:oleObj spid="_x0000_s1026" r:id="rId3" imgW="4139543" imgH="4743099" progId="Excel.Sheet.8">
              <p:embed/>
            </p:oleObj>
          </a:graphicData>
        </a:graphic>
      </p:graphicFrame>
      <p:graphicFrame>
        <p:nvGraphicFramePr>
          <p:cNvPr id="21508" name="Объект 6"/>
          <p:cNvGraphicFramePr>
            <a:graphicFrameLocks noGrp="1"/>
          </p:cNvGraphicFramePr>
          <p:nvPr>
            <p:ph sz="half" idx="2"/>
          </p:nvPr>
        </p:nvGraphicFramePr>
        <p:xfrm>
          <a:off x="4597400" y="1433513"/>
          <a:ext cx="4140200" cy="4743450"/>
        </p:xfrm>
        <a:graphic>
          <a:graphicData uri="http://schemas.openxmlformats.org/presentationml/2006/ole">
            <p:oleObj spid="_x0000_s1027" r:id="rId4" imgW="4139543" imgH="4743099" progId="Excel.Sheet.8">
              <p:embed/>
            </p:oleObj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72EA1-29FE-4B63-BB48-1A2E587A01F2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57202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b="1" dirty="0"/>
              <a:t>Лекарственные </a:t>
            </a:r>
            <a:r>
              <a:rPr lang="ru-RU" altLang="ru-RU" sz="2800" b="1" dirty="0" smtClean="0"/>
              <a:t>препараты, </a:t>
            </a:r>
            <a:r>
              <a:rPr lang="ru-RU" altLang="ru-RU" sz="2800" b="1" dirty="0"/>
              <a:t>в регистрационные документы на которые, внесены изменения с целью предотвращения нанесения ущерба животноводству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 marL="0" lvl="0" indent="0" eaLnBrk="1" hangingPunct="1">
              <a:buClrTx/>
              <a:buSzTx/>
              <a:buFont typeface="Wingdings" pitchFamily="2" charset="2"/>
              <a:buChar char="§"/>
            </a:pPr>
            <a:r>
              <a:rPr lang="ru-RU" altLang="ru-RU" sz="2000" dirty="0">
                <a:latin typeface="+mj-lt"/>
                <a:ea typeface="+mj-ea"/>
                <a:cs typeface="+mj-cs"/>
              </a:rPr>
              <a:t>Вакцина «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Кэтлмастер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Голд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FP5 L5», производитель «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Pfizer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Animal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Health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» (США)</a:t>
            </a:r>
          </a:p>
          <a:p>
            <a:pPr marL="0" lvl="0" indent="0" eaLnBrk="1" hangingPunct="1">
              <a:buClrTx/>
              <a:buSzTx/>
              <a:buFont typeface="Wingdings" pitchFamily="2" charset="2"/>
              <a:buChar char="§"/>
            </a:pPr>
            <a:r>
              <a:rPr lang="ru-RU" altLang="ru-RU" sz="2000" dirty="0" smtClean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Вакцина «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Бовилис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IBR маркированная живая сухая с растворителем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Унисолв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для профилактики инфекционного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ринотрахеита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крупного рогатого скота», производитель «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Intervet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International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B.V.», (Нидерланды) </a:t>
            </a:r>
          </a:p>
          <a:p>
            <a:pPr marL="0" lvl="0" indent="0" eaLnBrk="1" hangingPunct="1">
              <a:buClrTx/>
              <a:buSzTx/>
              <a:buFont typeface="Wingdings" pitchFamily="2" charset="2"/>
              <a:buChar char="§"/>
            </a:pPr>
            <a:r>
              <a:rPr lang="ru-RU" altLang="ru-RU" sz="2000" dirty="0" smtClean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Вакцина «АМЕРВАК-PRRS® живая против репродуктивно-респираторного синдрома свиней с разбавителем для сельскохозяйственных животных и птицы», производитель «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Laboratorios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Hipra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, S.A.» (Испания) </a:t>
            </a:r>
          </a:p>
          <a:p>
            <a:pPr marL="0" lvl="0" indent="0" eaLnBrk="1" hangingPunct="1">
              <a:buClrTx/>
              <a:buSzTx/>
              <a:buFont typeface="Wingdings" pitchFamily="2" charset="2"/>
              <a:buChar char="§"/>
            </a:pPr>
            <a:r>
              <a:rPr lang="ru-RU" altLang="ru-RU" sz="2000" dirty="0" smtClean="0">
                <a:latin typeface="+mj-lt"/>
                <a:ea typeface="+mj-ea"/>
                <a:cs typeface="+mj-cs"/>
              </a:rPr>
              <a:t> 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«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Вирусвакцина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сухая </a:t>
            </a:r>
            <a:r>
              <a:rPr lang="ru-RU" altLang="ru-RU" sz="2000" dirty="0" err="1">
                <a:latin typeface="+mj-lt"/>
                <a:ea typeface="+mj-ea"/>
                <a:cs typeface="+mj-cs"/>
              </a:rPr>
              <a:t>культуральная</a:t>
            </a:r>
            <a:r>
              <a:rPr lang="ru-RU" altLang="ru-RU" sz="2000" dirty="0">
                <a:latin typeface="+mj-lt"/>
                <a:ea typeface="+mj-ea"/>
                <a:cs typeface="+mj-cs"/>
              </a:rPr>
              <a:t> против репродуктивно-респираторного синдрома свиней», производитель ФГБУ «ВНИИЗЖ» (Владимирская область)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C22CB8-3AED-4379-B335-87224F9D858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2451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/>
          <a:lstStyle/>
          <a:p>
            <a:pPr algn="ctr"/>
            <a:r>
              <a:rPr lang="ru-RU" sz="2400" b="1" dirty="0"/>
              <a:t>Л</a:t>
            </a:r>
            <a:r>
              <a:rPr lang="ru-RU" sz="2400" b="1" dirty="0" smtClean="0"/>
              <a:t>екарственные препараты, </a:t>
            </a:r>
            <a:r>
              <a:rPr lang="ru-RU" sz="2400" b="1" dirty="0"/>
              <a:t>зарегистрированные на территории Республики Казахстан и Республике Беларусь в качестве кормовых добавок</a:t>
            </a:r>
            <a:r>
              <a:rPr lang="ru-RU" sz="24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r>
              <a:rPr lang="ru-RU" sz="1800" dirty="0" smtClean="0">
                <a:solidFill>
                  <a:srgbClr val="000000"/>
                </a:solidFill>
                <a:latin typeface="Calibri" pitchFamily="34" charset="0"/>
              </a:rPr>
              <a:t>1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) кормовая добавка 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«</a:t>
            </a:r>
            <a:r>
              <a:rPr lang="ru-RU" sz="1800" b="1" dirty="0" err="1">
                <a:solidFill>
                  <a:srgbClr val="000000"/>
                </a:solidFill>
                <a:latin typeface="Calibri" pitchFamily="34" charset="0"/>
              </a:rPr>
              <a:t>Зилмакс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» 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производства «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Интервет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Интернэшнл (МСД)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Энимал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Хелс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» (Нидерланды) (№ рег. удостоверения: РК-ВП-3-1994-12; дата регистрации: 15.09.2012), </a:t>
            </a:r>
            <a:r>
              <a:rPr lang="ru-RU" sz="1800" dirty="0" smtClean="0">
                <a:solidFill>
                  <a:srgbClr val="000000"/>
                </a:solidFill>
                <a:latin typeface="Calibri" pitchFamily="34" charset="0"/>
              </a:rPr>
              <a:t>действующее вещество -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зилпатерола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гидрохлорид – бета-агонист, аналог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рактопамина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(стимулятор роста, запрещенный к </a:t>
            </a:r>
            <a:r>
              <a:rPr lang="ru-RU" sz="1800" dirty="0" smtClean="0">
                <a:solidFill>
                  <a:srgbClr val="000000"/>
                </a:solidFill>
                <a:latin typeface="Calibri" pitchFamily="34" charset="0"/>
              </a:rPr>
              <a:t>применению);</a:t>
            </a:r>
            <a:endParaRPr lang="ru-RU" sz="1800" dirty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2) кормовая добавка 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«</a:t>
            </a:r>
            <a:r>
              <a:rPr lang="ru-RU" sz="1800" b="1" dirty="0" err="1">
                <a:solidFill>
                  <a:srgbClr val="000000"/>
                </a:solidFill>
                <a:latin typeface="Calibri" pitchFamily="34" charset="0"/>
              </a:rPr>
              <a:t>Опти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-Бак Ф» 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производства АО «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Биовет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» (Болгария) (№ рег. удостоверения: РК-ВП-3-2279-13; дата регистрации: 05.04.2013</a:t>
            </a:r>
            <a:r>
              <a:rPr lang="ru-RU" sz="1800" dirty="0" smtClean="0">
                <a:solidFill>
                  <a:srgbClr val="000000"/>
                </a:solidFill>
                <a:latin typeface="Calibri" pitchFamily="34" charset="0"/>
              </a:rPr>
              <a:t>). Действующее вещество -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флавофосфолипол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(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гликолипидный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антибиотик) и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Bacillus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Licheniformis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);</a:t>
            </a:r>
          </a:p>
          <a:p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3) кормовая добавка 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«</a:t>
            </a:r>
            <a:r>
              <a:rPr lang="ru-RU" sz="1800" b="1" dirty="0" err="1">
                <a:solidFill>
                  <a:srgbClr val="000000"/>
                </a:solidFill>
                <a:latin typeface="Calibri" pitchFamily="34" charset="0"/>
              </a:rPr>
              <a:t>Кокцисан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 120Г </a:t>
            </a:r>
            <a:r>
              <a:rPr lang="ru-RU" sz="1800" b="1" dirty="0" err="1">
                <a:solidFill>
                  <a:srgbClr val="000000"/>
                </a:solidFill>
                <a:latin typeface="Calibri" pitchFamily="34" charset="0"/>
              </a:rPr>
              <a:t>гранулят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» 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производства «КРКА,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д.д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., Ново место» (Словения) (номер рег. удостоверения: РК-ВП-3-2617-14; дата регистрации: 12.04.2014) с действующим веществом: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салиномицин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натрия;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Calibri" pitchFamily="34" charset="0"/>
              </a:rPr>
              <a:t>4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) 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«</a:t>
            </a:r>
            <a:r>
              <a:rPr lang="ru-RU" sz="1800" b="1" dirty="0" err="1">
                <a:solidFill>
                  <a:srgbClr val="000000"/>
                </a:solidFill>
                <a:latin typeface="Calibri" pitchFamily="34" charset="0"/>
              </a:rPr>
              <a:t>Энрадин</a:t>
            </a:r>
            <a:r>
              <a:rPr lang="ru-RU" sz="1800" b="1" dirty="0">
                <a:solidFill>
                  <a:srgbClr val="000000"/>
                </a:solidFill>
                <a:latin typeface="Calibri" pitchFamily="34" charset="0"/>
              </a:rPr>
              <a:t>» 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производства «ZHEJIANG HISUN PHARMACEUTICAL CO. LTD» (Китай) (№ рег. свидетельства: 21-1-200912; дата регистрации: 20.09.2012). Действующим веществом является </a:t>
            </a:r>
            <a:r>
              <a:rPr lang="ru-RU" sz="1800" dirty="0" err="1">
                <a:solidFill>
                  <a:srgbClr val="000000"/>
                </a:solidFill>
                <a:latin typeface="Calibri" pitchFamily="34" charset="0"/>
              </a:rPr>
              <a:t>энрамицин</a:t>
            </a:r>
            <a:r>
              <a:rPr lang="ru-RU" sz="1800" dirty="0">
                <a:solidFill>
                  <a:srgbClr val="000000"/>
                </a:solidFill>
                <a:latin typeface="Calibri" pitchFamily="34" charset="0"/>
              </a:rPr>
              <a:t> – бактерицид.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C22CB8-3AED-4379-B335-87224F9D858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354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92696"/>
            <a:ext cx="89644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Изменения, внесенные в законодательство в области  </a:t>
            </a:r>
            <a:r>
              <a:rPr lang="ru-RU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фармаконадзора</a:t>
            </a:r>
            <a:endParaRPr lang="ru-RU" sz="32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(Федеральный закон от 22.12.2014 N 429-ФЗ)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Calibri" pitchFamily="34" charset="0"/>
              </a:rPr>
              <a:t>Введены понятия нежелательной реакции, непредвиденной нежелательной реакции,  </a:t>
            </a:r>
            <a:r>
              <a:rPr lang="ru-RU" sz="2400" dirty="0" err="1" smtClean="0">
                <a:latin typeface="Calibri" pitchFamily="34" charset="0"/>
              </a:rPr>
              <a:t>фармакондзора</a:t>
            </a:r>
            <a:r>
              <a:rPr lang="ru-RU" sz="2400" dirty="0" smtClean="0">
                <a:latin typeface="Calibri" pitchFamily="34" charset="0"/>
              </a:rPr>
              <a:t>,  план управления рисками.</a:t>
            </a:r>
          </a:p>
          <a:p>
            <a:pPr marL="457200" indent="-457200">
              <a:buAutoNum type="arabicPeriod" startAt="2"/>
            </a:pPr>
            <a:r>
              <a:rPr lang="ru-RU" sz="2400" dirty="0" smtClean="0">
                <a:latin typeface="Calibri" pitchFamily="34" charset="0"/>
              </a:rPr>
              <a:t>Статья  64 «</a:t>
            </a:r>
            <a:r>
              <a:rPr lang="ru-RU" sz="2400" dirty="0" err="1" smtClean="0">
                <a:latin typeface="Calibri" pitchFamily="34" charset="0"/>
              </a:rPr>
              <a:t>Фармаконадзор</a:t>
            </a:r>
            <a:r>
              <a:rPr lang="ru-RU" sz="2400" dirty="0" smtClean="0">
                <a:latin typeface="Calibri" pitchFamily="34" charset="0"/>
              </a:rPr>
              <a:t>»</a:t>
            </a:r>
          </a:p>
          <a:p>
            <a:pPr marL="457200" indent="-457200"/>
            <a:r>
              <a:rPr lang="ru-RU" sz="2400" dirty="0" smtClean="0">
                <a:latin typeface="Calibri" pitchFamily="34" charset="0"/>
              </a:rPr>
              <a:t>       Все лекарственные средства для ветеринарного применения подлежат мониторингу эффективности и безопасности в целях:</a:t>
            </a:r>
          </a:p>
          <a:p>
            <a:pPr marL="457200" indent="-457200"/>
            <a:r>
              <a:rPr lang="ru-RU" sz="2400" dirty="0" smtClean="0">
                <a:latin typeface="Calibri" pitchFamily="34" charset="0"/>
              </a:rPr>
              <a:t>         - выявления возможных негативных последствий их применения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  - предупреждения ветеринарных специалистов  от применения лекарственных препаратов для ветеринарного  от применение которых  зафиксированы негативные последствия.  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8352928" cy="9100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Субъекты обращения лекарственных средств обязаны сообщать в Россельхознадзор информацию: </a:t>
            </a:r>
          </a:p>
          <a:p>
            <a:r>
              <a:rPr lang="ru-RU" sz="2400" dirty="0" smtClean="0">
                <a:latin typeface="Calibri" pitchFamily="34" charset="0"/>
              </a:rPr>
              <a:t>          - о побочных действиях лекарственного препарата для              ветеринарного препарата;</a:t>
            </a:r>
          </a:p>
          <a:p>
            <a:r>
              <a:rPr lang="ru-RU" sz="2400" dirty="0" smtClean="0">
                <a:latin typeface="Calibri" pitchFamily="34" charset="0"/>
              </a:rPr>
              <a:t>          - нежелательных реакциях;</a:t>
            </a:r>
          </a:p>
          <a:p>
            <a:r>
              <a:rPr lang="ru-RU" sz="2400" dirty="0" smtClean="0">
                <a:latin typeface="Calibri" pitchFamily="34" charset="0"/>
              </a:rPr>
              <a:t>          - серьезных нежелательных реакциях;</a:t>
            </a:r>
          </a:p>
          <a:p>
            <a:r>
              <a:rPr lang="ru-RU" sz="2400" dirty="0" smtClean="0">
                <a:latin typeface="Calibri" pitchFamily="34" charset="0"/>
              </a:rPr>
              <a:t>          - непредвиденных нежелательных реакциях;</a:t>
            </a:r>
          </a:p>
          <a:p>
            <a:r>
              <a:rPr lang="ru-RU" sz="2400" dirty="0" smtClean="0">
                <a:latin typeface="Calibri" pitchFamily="34" charset="0"/>
              </a:rPr>
              <a:t>          - индивидуальной непереносимости;</a:t>
            </a:r>
          </a:p>
          <a:p>
            <a:r>
              <a:rPr lang="ru-RU" sz="2400" dirty="0" smtClean="0">
                <a:latin typeface="Calibri" pitchFamily="34" charset="0"/>
              </a:rPr>
              <a:t>          - отсутствии эффективности от применения лекарственного препарата;</a:t>
            </a:r>
          </a:p>
          <a:p>
            <a:r>
              <a:rPr lang="ru-RU" sz="2400" dirty="0" smtClean="0">
                <a:latin typeface="Calibri" pitchFamily="34" charset="0"/>
              </a:rPr>
              <a:t>          - факты и обстоятельства , представляющие угрозу жизни или здоровью животного от применения лекарственного препарата</a:t>
            </a:r>
          </a:p>
          <a:p>
            <a:pPr marL="457200" indent="-457200"/>
            <a:endParaRPr lang="ru-RU" sz="2400" b="1" dirty="0" smtClean="0">
              <a:latin typeface="Calibri" pitchFamily="34" charset="0"/>
            </a:endParaRPr>
          </a:p>
          <a:p>
            <a:pPr marL="457200" indent="-457200"/>
            <a:r>
              <a:rPr lang="ru-RU" sz="2400" b="1" dirty="0" smtClean="0">
                <a:latin typeface="Calibri" pitchFamily="34" charset="0"/>
              </a:rPr>
              <a:t>        </a:t>
            </a:r>
          </a:p>
          <a:p>
            <a:endParaRPr lang="ru-RU" sz="2400" dirty="0" smtClean="0">
              <a:latin typeface="Calibri" pitchFamily="34" charset="0"/>
            </a:endParaRPr>
          </a:p>
          <a:p>
            <a:endParaRPr lang="ru-RU" sz="2400" dirty="0" smtClean="0">
              <a:latin typeface="Calibri" pitchFamily="34" charset="0"/>
            </a:endParaRPr>
          </a:p>
          <a:p>
            <a:endParaRPr lang="ru-RU" sz="2400" dirty="0" smtClean="0">
              <a:latin typeface="Calibri" pitchFamily="34" charset="0"/>
            </a:endParaRPr>
          </a:p>
          <a:p>
            <a:endParaRPr lang="ru-RU" sz="2400" dirty="0" smtClean="0">
              <a:latin typeface="Calibri" pitchFamily="34" charset="0"/>
            </a:endParaRPr>
          </a:p>
          <a:p>
            <a:endParaRPr lang="ru-RU" sz="2400" dirty="0" smtClean="0">
              <a:latin typeface="Calibri" pitchFamily="34" charset="0"/>
            </a:endParaRPr>
          </a:p>
          <a:p>
            <a:endParaRPr lang="ru-RU" sz="2400" dirty="0" smtClean="0">
              <a:latin typeface="Calibri" pitchFamily="34" charset="0"/>
            </a:endParaRPr>
          </a:p>
          <a:p>
            <a:endParaRPr lang="ru-RU" sz="2400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136904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+mj-lt"/>
                <a:cs typeface="Times New Roman" pitchFamily="18" charset="0"/>
              </a:rPr>
              <a:t>Держатели регистрационных удостоверений обязаны осуществлять прием, учет, обработку, анализ и хранение поступающих в их адрес от субъектов обращения лекарственных средств и органов государственной власти сообщений! </a:t>
            </a:r>
          </a:p>
          <a:p>
            <a:pPr algn="just"/>
            <a:endParaRPr lang="ru-RU" sz="2400" dirty="0" smtClean="0">
              <a:latin typeface="+mj-lt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+mj-lt"/>
                <a:cs typeface="Times New Roman" pitchFamily="18" charset="0"/>
              </a:rPr>
              <a:t> При получении данных о несоответствии лекарственного препарата установленным требованиям рассматривается вопрос о приостановлении применения такого лекарственного препарата.</a:t>
            </a:r>
          </a:p>
          <a:p>
            <a:pPr algn="just"/>
            <a:endParaRPr lang="ru-RU" sz="2400" u="sng" dirty="0" smtClean="0">
              <a:latin typeface="+mj-lt"/>
              <a:cs typeface="Times New Roman" pitchFamily="18" charset="0"/>
            </a:endParaRPr>
          </a:p>
          <a:p>
            <a:pPr algn="just"/>
            <a:r>
              <a:rPr lang="ru-RU" sz="2400" u="sng" dirty="0" smtClean="0">
                <a:latin typeface="+mj-lt"/>
                <a:cs typeface="Times New Roman" pitchFamily="18" charset="0"/>
              </a:rPr>
              <a:t> За несообщение или сокрытие информации субъекты обращения лекарственных средств несут ответственность в соответствии с законодательством Российской Федерации</a:t>
            </a: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Система </a:t>
            </a:r>
            <a:r>
              <a:rPr lang="ru-RU" dirty="0" err="1" smtClean="0"/>
              <a:t>фармаконадзора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latin typeface="Calibri" pitchFamily="34" charset="0"/>
              </a:rPr>
              <a:t>- пассивный надзор — спонтанные сообщения о побочных действиях и нежелательных реакциях</a:t>
            </a:r>
            <a:r>
              <a:rPr lang="ru-RU" dirty="0" smtClean="0">
                <a:latin typeface="Calibri" pitchFamily="34" charset="0"/>
              </a:rPr>
              <a:t>;</a:t>
            </a:r>
          </a:p>
          <a:p>
            <a:pPr algn="just"/>
            <a:endParaRPr lang="ru-RU" sz="1100" dirty="0">
              <a:latin typeface="Calibri" pitchFamily="34" charset="0"/>
            </a:endParaRPr>
          </a:p>
          <a:p>
            <a:pPr algn="just"/>
            <a:r>
              <a:rPr lang="ru-RU" dirty="0">
                <a:latin typeface="Calibri" pitchFamily="34" charset="0"/>
              </a:rPr>
              <a:t>- активный надзор — отчеты мониторинга безопасности лекарственных средств для ветеринарного применения, в том числе мониторинг побочных действий и нежелательных реакций</a:t>
            </a:r>
            <a:r>
              <a:rPr lang="ru-RU" dirty="0" smtClean="0">
                <a:latin typeface="Calibri" pitchFamily="34" charset="0"/>
              </a:rPr>
              <a:t>;</a:t>
            </a:r>
          </a:p>
          <a:p>
            <a:pPr algn="just"/>
            <a:endParaRPr lang="ru-RU" sz="1100" dirty="0">
              <a:latin typeface="Calibri" pitchFamily="34" charset="0"/>
            </a:endParaRPr>
          </a:p>
          <a:p>
            <a:pPr algn="just"/>
            <a:r>
              <a:rPr lang="ru-RU" dirty="0">
                <a:latin typeface="Calibri" pitchFamily="34" charset="0"/>
              </a:rPr>
              <a:t>- пострегистрационные исследования качества безопасности при выборочном </a:t>
            </a:r>
            <a:r>
              <a:rPr lang="ru-RU" dirty="0" smtClean="0">
                <a:latin typeface="Calibri" pitchFamily="34" charset="0"/>
              </a:rPr>
              <a:t>контроле;</a:t>
            </a:r>
          </a:p>
          <a:p>
            <a:pPr algn="just"/>
            <a:endParaRPr lang="ru-RU" sz="1100" dirty="0">
              <a:latin typeface="Calibri" pitchFamily="34" charset="0"/>
            </a:endParaRPr>
          </a:p>
          <a:p>
            <a:pPr algn="just"/>
            <a:r>
              <a:rPr lang="ru-RU" dirty="0" smtClean="0">
                <a:latin typeface="Calibri" pitchFamily="34" charset="0"/>
              </a:rPr>
              <a:t>- врачебные  </a:t>
            </a:r>
            <a:r>
              <a:rPr lang="ru-RU" dirty="0">
                <a:latin typeface="Calibri" pitchFamily="34" charset="0"/>
              </a:rPr>
              <a:t>ошибки, допущенные во время применения лекарственного препарата для ветеринарного применения, приведшие к развитию побочных  действий и нежелательных реакций, также попадают в поле зрения </a:t>
            </a:r>
            <a:r>
              <a:rPr lang="ru-RU" dirty="0" err="1">
                <a:latin typeface="Calibri" pitchFamily="34" charset="0"/>
              </a:rPr>
              <a:t>фармаконадзора</a:t>
            </a:r>
            <a:r>
              <a:rPr lang="ru-RU" dirty="0">
                <a:latin typeface="Calibri" pitchFamily="34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615957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26132</TotalTime>
  <Words>1087</Words>
  <Application>Microsoft Office PowerPoint</Application>
  <PresentationFormat>Экран (4:3)</PresentationFormat>
  <Paragraphs>116</Paragraphs>
  <Slides>19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Поток</vt:lpstr>
      <vt:lpstr>Лист Microsoft Office Excel 97-2003</vt:lpstr>
      <vt:lpstr>СИСТЕМА ВЕТЕРИНАРНОГО ФАРМАКОНАДЗОРА В РОССИЙСКОЙ ФЕДЕРАЦИИ</vt:lpstr>
      <vt:lpstr>ФАРМАКОНАДЗОР – комплексная оценка информации о безопасности препаратов, направленная на выявление и предотвращение нежелательных последствий применения лекарственных препаратов</vt:lpstr>
      <vt:lpstr>Количество нежелательных реакций</vt:lpstr>
      <vt:lpstr>Лекарственные препараты, в регистрационные документы на которые, внесены изменения с целью предотвращения нанесения ущерба животноводству</vt:lpstr>
      <vt:lpstr>Лекарственные препараты, зарегистрированные на территории Республики Казахстан и Республике Беларусь в качестве кормовых добавок </vt:lpstr>
      <vt:lpstr>Слайд 6</vt:lpstr>
      <vt:lpstr>Слайд 7</vt:lpstr>
      <vt:lpstr>Слайд 8</vt:lpstr>
      <vt:lpstr>Система фармаконадзора</vt:lpstr>
      <vt:lpstr>Мониторинг безопасности лекарственных средств для ветеринарного применения</vt:lpstr>
      <vt:lpstr>Общая схема движения информации  о нежелательных реакциях и побочных действиях л/с</vt:lpstr>
      <vt:lpstr>Основные направления  системы фармаконадзора  </vt:lpstr>
      <vt:lpstr>Информационные системы в сфере обращения лекарственных средств для ветеринарного применения </vt:lpstr>
      <vt:lpstr>Функции информационно-аналитической системы «Гален»</vt:lpstr>
      <vt:lpstr>Слайд 15</vt:lpstr>
      <vt:lpstr>Слайд 16</vt:lpstr>
      <vt:lpstr>Состав информации, поступающей в АИС «ГАЛЕН»</vt:lpstr>
      <vt:lpstr>Аналитическая информация  позволит принимать решения</vt:lpstr>
      <vt:lpstr>Слайд 19</vt:lpstr>
    </vt:vector>
  </TitlesOfParts>
  <Company>mcx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Заместитель Руководителя Федеральной службы по ветеринарному и фитосанитарному надзору  Фролова Наталья Константиновна  О результатах финансово-хозяйственной деятельности территориальных управлений Россельхознадзора, подведомственных Россельхознадзору федеральных государственных учреждений за 2008 год и задачах на 2009 год</dc:title>
  <dc:creator>n.krasina</dc:creator>
  <cp:lastModifiedBy>p.mihalev</cp:lastModifiedBy>
  <cp:revision>452</cp:revision>
  <cp:lastPrinted>2015-03-20T12:11:53Z</cp:lastPrinted>
  <dcterms:created xsi:type="dcterms:W3CDTF">2009-06-10T09:12:40Z</dcterms:created>
  <dcterms:modified xsi:type="dcterms:W3CDTF">2015-04-23T08:34:06Z</dcterms:modified>
</cp:coreProperties>
</file>