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0" r:id="rId3"/>
    <p:sldId id="281" r:id="rId4"/>
    <p:sldId id="282" r:id="rId5"/>
    <p:sldId id="283" r:id="rId6"/>
    <p:sldId id="285" r:id="rId7"/>
    <p:sldId id="286" r:id="rId8"/>
    <p:sldId id="287" r:id="rId9"/>
    <p:sldId id="259" r:id="rId10"/>
    <p:sldId id="260" r:id="rId11"/>
    <p:sldId id="263" r:id="rId12"/>
    <p:sldId id="265" r:id="rId13"/>
    <p:sldId id="288" r:id="rId14"/>
    <p:sldId id="289" r:id="rId15"/>
    <p:sldId id="267" r:id="rId16"/>
    <p:sldId id="268" r:id="rId17"/>
    <p:sldId id="272" r:id="rId18"/>
    <p:sldId id="273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40768"/>
            <a:ext cx="8229600" cy="19442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СИСТЕМА ВЕТЕРИНАРНОГО ФАРМАКОНАДЗОРА В РОССИЙСКОЙ ФЕДЕРАЦИИ</a:t>
            </a:r>
            <a:endParaRPr lang="ru-RU" sz="2800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4005065"/>
            <a:ext cx="8353425" cy="16561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Заместитель начальника отдела  надзора за оборотом лекарственных средств для ветеринарного применения </a:t>
            </a:r>
            <a:r>
              <a:rPr lang="ru-RU" dirty="0" err="1" smtClean="0"/>
              <a:t>Россельхознадзора</a:t>
            </a:r>
            <a:r>
              <a:rPr lang="ru-RU" dirty="0" smtClean="0"/>
              <a:t> , </a:t>
            </a:r>
            <a:r>
              <a:rPr lang="ru-RU" dirty="0" err="1" smtClean="0"/>
              <a:t>к.в.н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Татьяна Владимировна Панина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79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Лицензионный контроль в сфере производства лекарственных средств и в сфере фармацевтической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Лицензионный контроль в сфере производства лекарственных </a:t>
            </a:r>
            <a:r>
              <a:rPr lang="ru-RU" dirty="0" smtClean="0"/>
              <a:t>средств для ветеринарного применения </a:t>
            </a:r>
            <a:r>
              <a:rPr lang="ru-RU" dirty="0"/>
              <a:t>и в сфере </a:t>
            </a:r>
            <a:r>
              <a:rPr lang="ru-RU" dirty="0" smtClean="0"/>
              <a:t>фармацевтической деятельности при обороте лекарственных средств для ветеринарного применения </a:t>
            </a:r>
            <a:r>
              <a:rPr lang="ru-RU" dirty="0"/>
              <a:t>осуществляется </a:t>
            </a:r>
            <a:r>
              <a:rPr lang="ru-RU" dirty="0" err="1" smtClean="0"/>
              <a:t>Россельхознадзором</a:t>
            </a:r>
            <a:r>
              <a:rPr lang="ru-RU" dirty="0" smtClean="0"/>
              <a:t> согласно компетенции </a:t>
            </a:r>
            <a:r>
              <a:rPr lang="ru-RU" dirty="0"/>
              <a:t>в порядке, установленном Федеральным законом от 26 декабря 2008 года N 294-ФЗ "О защите </a:t>
            </a:r>
            <a:r>
              <a:rPr lang="ru-RU" dirty="0" smtClean="0"/>
              <a:t>прав </a:t>
            </a:r>
            <a:r>
              <a:rPr lang="ru-RU" dirty="0"/>
              <a:t>юридических лиц и </a:t>
            </a:r>
            <a:r>
              <a:rPr lang="ru-RU" dirty="0" smtClean="0"/>
              <a:t>индивидуальных предпринимателей </a:t>
            </a:r>
            <a:r>
              <a:rPr lang="ru-RU" dirty="0"/>
              <a:t>при осуществлении государственного </a:t>
            </a:r>
            <a:r>
              <a:rPr lang="ru-RU" dirty="0" smtClean="0"/>
              <a:t>контроля </a:t>
            </a:r>
            <a:r>
              <a:rPr lang="ru-RU" dirty="0"/>
              <a:t>(надзора) и муниципального контроля", с учетом особенностей организации и проведения </a:t>
            </a:r>
            <a:r>
              <a:rPr lang="ru-RU" dirty="0" smtClean="0"/>
              <a:t>проверок</a:t>
            </a:r>
            <a:r>
              <a:rPr lang="ru-RU" dirty="0"/>
              <a:t>, установленных Федеральным законом от 4 мая 2011 года N 99-ФЗ "О лицензировании отдельных </a:t>
            </a:r>
            <a:r>
              <a:rPr lang="ru-RU" dirty="0" smtClean="0"/>
              <a:t>видов </a:t>
            </a:r>
            <a:r>
              <a:rPr lang="ru-RU" dirty="0"/>
              <a:t>деятельности".</a:t>
            </a:r>
          </a:p>
        </p:txBody>
      </p:sp>
    </p:spTree>
    <p:extLst>
      <p:ext uri="{BB962C8B-B14F-4D97-AF65-F5344CB8AC3E}">
        <p14:creationId xmlns:p14="http://schemas.microsoft.com/office/powerpoint/2010/main" xmlns="" val="20320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ПРИКАЗ МИНИСТЕРСТВА СЕЛЬСКОГО ХОЗЯЙСТВА РОССИИ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от 26 марта 2013 г. N 149</a:t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ОБ УТВЕРЖДЕНИИ АДМИНИСТРАТИВНОГО РЕГЛАМЕНТА</a:t>
            </a:r>
            <a:br>
              <a:rPr lang="ru-RU" sz="2700" dirty="0"/>
            </a:br>
            <a:r>
              <a:rPr lang="ru-RU" sz="2700" dirty="0"/>
              <a:t>ИСПОЛНЕНИЯ ФЕДЕРАЛЬНОЙ СЛУЖБОЙ ПО ВЕТЕРИНАРНОМУ</a:t>
            </a:r>
            <a:br>
              <a:rPr lang="ru-RU" sz="2700" dirty="0"/>
            </a:br>
            <a:r>
              <a:rPr lang="ru-RU" sz="2700" dirty="0"/>
              <a:t>И ФИТОСАНИТАРНОМУ НАДЗОРУ ГОСУДАРСТВЕННОЙ ФУНКЦИИ</a:t>
            </a:r>
            <a:br>
              <a:rPr lang="ru-RU" sz="2700" dirty="0"/>
            </a:br>
            <a:r>
              <a:rPr lang="ru-RU" sz="2700" dirty="0"/>
              <a:t>ПО ОСУЩЕСТВЛЕНИЮ ФЕДЕРАЛЬНОГО ГОСУДАРСТВЕННОГО НАДЗОРА</a:t>
            </a:r>
            <a:br>
              <a:rPr lang="ru-RU" sz="2700" dirty="0"/>
            </a:br>
            <a:r>
              <a:rPr lang="ru-RU" sz="2700" dirty="0"/>
              <a:t>В СФЕРЕ ОБРАЩЕНИЯ ЛЕКАРСТВЕННЫХ СРЕДСТВ</a:t>
            </a:r>
            <a:br>
              <a:rPr lang="ru-RU" sz="2700" dirty="0"/>
            </a:br>
            <a:r>
              <a:rPr lang="ru-RU" sz="2700" dirty="0"/>
              <a:t>ДЛЯ ВЕТЕРИНАРНОГО ПРИМЕНЕНИЯ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868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Предметом федерального государственного надзора в сфере обращения лекарственных </a:t>
            </a:r>
            <a:r>
              <a:rPr lang="ru-RU" sz="2400" dirty="0" smtClean="0"/>
              <a:t>средств для ветеринарного применения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7776864" cy="5257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является </a:t>
            </a:r>
            <a:r>
              <a:rPr lang="ru-RU" dirty="0"/>
              <a:t>соблюдение субъектами обращения лекарственных установленных Федеральным законом </a:t>
            </a:r>
            <a:r>
              <a:rPr lang="ru-RU" dirty="0" smtClean="0"/>
              <a:t>N61-ФЗ </a:t>
            </a:r>
            <a:r>
              <a:rPr lang="ru-RU" dirty="0"/>
              <a:t>"Об обращении лекарственных средств" и принятыми в соответствии с ним иными нормативными правовыми актами Российской Федерации требований </a:t>
            </a:r>
            <a:r>
              <a:rPr lang="ru-RU" dirty="0" smtClean="0"/>
              <a:t>субъектов обращения лекарственных средств для ветеринарного применения к </a:t>
            </a:r>
            <a:r>
              <a:rPr lang="ru-RU" dirty="0"/>
              <a:t>доклиническим исследованиям лекарственных средств, клиническим исследованиям лекарственных препаратов, к государственной регистрации лекарственных средств, хранению, перевозке, отпуску, реализации и уничтожению лекарственных средств, а также соответствие лекарственных средств, находящихся в обращении, установленным обязательным требованиям к их </a:t>
            </a:r>
            <a:r>
              <a:rPr lang="ru-RU" dirty="0" smtClean="0"/>
              <a:t>качеству.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825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безопасности лекарственных средств для ветеринарного применения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765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Сведения о безопасности применения поступают от разработчика лекарственного средства путем направления отчета на электронный адрес отдела надзора за оборотом лекарственных средств </a:t>
            </a:r>
            <a:r>
              <a:rPr lang="ru-RU" dirty="0" err="1" smtClean="0"/>
              <a:t>Россельхознадзора</a:t>
            </a:r>
            <a:endParaRPr lang="ru-RU" dirty="0" smtClean="0"/>
          </a:p>
          <a:p>
            <a:r>
              <a:rPr lang="ru-RU" dirty="0" smtClean="0"/>
              <a:t>В отчете содержаться сведения о всех побочных действиях и нежелательных реакциях, полученных у животного или птицы при применении данного лекарственного средства в период его обращения на территории стран обращения</a:t>
            </a:r>
          </a:p>
          <a:p>
            <a:r>
              <a:rPr lang="ru-RU" dirty="0" smtClean="0"/>
              <a:t>Полученная информация анализируется и статистически обрабатывается</a:t>
            </a:r>
          </a:p>
          <a:p>
            <a:r>
              <a:rPr lang="ru-RU" dirty="0" smtClean="0"/>
              <a:t>По результатам анализа экспертным учреждением </a:t>
            </a:r>
            <a:r>
              <a:rPr lang="ru-RU" dirty="0" err="1" smtClean="0"/>
              <a:t>Россельхознадзора</a:t>
            </a:r>
            <a:r>
              <a:rPr lang="ru-RU" dirty="0" smtClean="0"/>
              <a:t> ФГБУ «ВГНКИ» готовятся предложения для принятия решения </a:t>
            </a:r>
            <a:r>
              <a:rPr lang="ru-RU" dirty="0" err="1" smtClean="0"/>
              <a:t>Россельхознадзором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9595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Информация о номере регистрационного удостоверения, компании – разработчике и сроке действия регистрационного удостоверения  находится в информационной системе «Ирена» в открытом </a:t>
            </a:r>
            <a:r>
              <a:rPr lang="ru-RU" dirty="0" smtClean="0"/>
              <a:t>доступе на официальном сайте </a:t>
            </a:r>
            <a:r>
              <a:rPr lang="ru-RU" dirty="0" err="1" smtClean="0"/>
              <a:t>Россельхознадзора</a:t>
            </a:r>
            <a:endParaRPr lang="ru-RU" dirty="0" smtClean="0"/>
          </a:p>
          <a:p>
            <a:r>
              <a:rPr lang="ru-RU" dirty="0" smtClean="0"/>
              <a:t>Информация о хозяйствующих субъектах, осуществляющих производство и фармацевтическую деятельность в сфере обращения лекарственных средств для ветеринарного применения </a:t>
            </a:r>
            <a:r>
              <a:rPr lang="ru-RU" dirty="0"/>
              <a:t>находится в информационной системе </a:t>
            </a:r>
            <a:r>
              <a:rPr lang="ru-RU" dirty="0" smtClean="0"/>
              <a:t>«Гермес» </a:t>
            </a:r>
            <a:r>
              <a:rPr lang="ru-RU" dirty="0"/>
              <a:t>в открытом доступе на официальном сайте </a:t>
            </a:r>
            <a:r>
              <a:rPr lang="ru-RU" dirty="0" err="1"/>
              <a:t>Россельхознадзора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На последней стадии разработки находится система </a:t>
            </a:r>
            <a:r>
              <a:rPr lang="ru-RU" dirty="0" err="1" smtClean="0"/>
              <a:t>фармаконадзора</a:t>
            </a:r>
            <a:r>
              <a:rPr lang="ru-RU" dirty="0" smtClean="0"/>
              <a:t> «Гален», которая будет в режиме </a:t>
            </a:r>
            <a:r>
              <a:rPr lang="ru-RU" dirty="0" err="1" smtClean="0"/>
              <a:t>он-лайн</a:t>
            </a:r>
            <a:r>
              <a:rPr lang="ru-RU" dirty="0" smtClean="0"/>
              <a:t> принимать сведения от всех участников оборота лекарственного средства для ветеринарного применения </a:t>
            </a:r>
            <a:r>
              <a:rPr lang="ru-RU" dirty="0" smtClean="0"/>
              <a:t>о</a:t>
            </a:r>
            <a:r>
              <a:rPr lang="en-US" dirty="0" smtClean="0"/>
              <a:t> </a:t>
            </a:r>
            <a:r>
              <a:rPr lang="ru-RU" dirty="0" smtClean="0"/>
              <a:t>нежелательных </a:t>
            </a:r>
            <a:r>
              <a:rPr lang="ru-RU" dirty="0" smtClean="0"/>
              <a:t>реакциях и побочных действиях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3436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Результатом исполнения государственной функции в установленной сфере деятельности является принятие </a:t>
            </a:r>
            <a:r>
              <a:rPr lang="ru-RU" sz="2400" dirty="0" smtClean="0"/>
              <a:t>решения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70916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 безопасности, качестве и эффективности лекарственного средства для ветеринарного применения и возможности его обращения на территории Российской Федерации;</a:t>
            </a:r>
          </a:p>
          <a:p>
            <a:r>
              <a:rPr lang="ru-RU" dirty="0"/>
              <a:t>о</a:t>
            </a:r>
            <a:r>
              <a:rPr lang="ru-RU" dirty="0" smtClean="0"/>
              <a:t> целесообразности и возможности </a:t>
            </a:r>
            <a:r>
              <a:rPr lang="ru-RU" dirty="0"/>
              <a:t>обращения лекарственного препарата для ветеринарного применения на территории Российской Федерации </a:t>
            </a:r>
            <a:r>
              <a:rPr lang="ru-RU" dirty="0" smtClean="0"/>
              <a:t>в </a:t>
            </a:r>
            <a:r>
              <a:rPr lang="ru-RU" dirty="0"/>
              <a:t>связи с наличием риска или угрозы здоровью, жизни животного при применении лекарственного препарата для ветеринарного применения либо </a:t>
            </a:r>
            <a:r>
              <a:rPr lang="ru-RU" dirty="0" smtClean="0"/>
              <a:t>внесения изменений в инструкцию по применению.</a:t>
            </a:r>
          </a:p>
          <a:p>
            <a:r>
              <a:rPr lang="ru-RU" dirty="0" smtClean="0"/>
              <a:t> </a:t>
            </a:r>
            <a:r>
              <a:rPr lang="ru-RU" dirty="0"/>
              <a:t>изъятии из обращения, </a:t>
            </a:r>
            <a:r>
              <a:rPr lang="ru-RU" dirty="0" smtClean="0"/>
              <a:t>( в случае обнаружения фальсифицированной или </a:t>
            </a:r>
            <a:r>
              <a:rPr lang="ru-RU" dirty="0" smtClean="0"/>
              <a:t>контрафа</a:t>
            </a:r>
            <a:r>
              <a:rPr lang="ru-RU" dirty="0" smtClean="0"/>
              <a:t>кт</a:t>
            </a:r>
            <a:r>
              <a:rPr lang="ru-RU" dirty="0" smtClean="0"/>
              <a:t>ной </a:t>
            </a:r>
            <a:r>
              <a:rPr lang="ru-RU" dirty="0" smtClean="0"/>
              <a:t>продукции).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017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Исполнение государственной функции включает в себя следующие административные процедуры: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организация и проведение проверок соблюдения субъектами обращения лекарственных средств требований к доклиническим исследованиям лекарственных средств, клиническим исследованиям лекарственных препаратов, государственной регистрации лекарственных средств, хранению, перевозке, отпуску, реализации и уничтожению лекарственных средств;</a:t>
            </a:r>
          </a:p>
          <a:p>
            <a:r>
              <a:rPr lang="ru-RU" dirty="0"/>
              <a:t>организация и проведение проверок соответствия лекарственных средств, находящихся в обращении, установленным обязательным требованиям к их качеству;</a:t>
            </a:r>
          </a:p>
          <a:p>
            <a:r>
              <a:rPr lang="ru-RU" dirty="0"/>
              <a:t>организация и проведение мониторинга безопасности лекарственных препаратов.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755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Организация и проведение проверок соответствия</a:t>
            </a:r>
            <a:br>
              <a:rPr lang="ru-RU" sz="2400" dirty="0"/>
            </a:br>
            <a:r>
              <a:rPr lang="ru-RU" sz="2400" dirty="0"/>
              <a:t>лекарственных средств, находящихся в обращении,</a:t>
            </a:r>
            <a:br>
              <a:rPr lang="ru-RU" sz="2400" dirty="0"/>
            </a:br>
            <a:r>
              <a:rPr lang="ru-RU" sz="2400" dirty="0"/>
              <a:t>установленным обязательным требованиям к их качеству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Основанием </a:t>
            </a:r>
            <a:r>
              <a:rPr lang="ru-RU" dirty="0" smtClean="0"/>
              <a:t> является</a:t>
            </a:r>
            <a:r>
              <a:rPr lang="ru-RU" dirty="0"/>
              <a:t>:</a:t>
            </a:r>
          </a:p>
          <a:p>
            <a:pPr marL="547688" indent="-193675">
              <a:buNone/>
            </a:pPr>
            <a:r>
              <a:rPr lang="ru-RU" dirty="0" smtClean="0"/>
              <a:t>- </a:t>
            </a:r>
            <a:r>
              <a:rPr lang="ru-RU" dirty="0" smtClean="0"/>
              <a:t>наступление </a:t>
            </a:r>
            <a:r>
              <a:rPr lang="ru-RU" dirty="0"/>
              <a:t>срока проверки, указанного в плане контроля качества лекарственных средств </a:t>
            </a:r>
            <a:r>
              <a:rPr lang="ru-RU" dirty="0" err="1"/>
              <a:t>Россельхознадзора</a:t>
            </a:r>
            <a:r>
              <a:rPr lang="ru-RU" dirty="0"/>
              <a:t>, формируемого по результатам сбора и анализа информации о качестве и безопасности лекарственных средств, утвержденного руководителем </a:t>
            </a:r>
            <a:r>
              <a:rPr lang="ru-RU" dirty="0" err="1"/>
              <a:t>Россельхознадзора</a:t>
            </a:r>
            <a:r>
              <a:rPr lang="ru-RU" dirty="0"/>
              <a:t> (далее - план контроля качества</a:t>
            </a:r>
            <a:r>
              <a:rPr lang="ru-RU" i="1" dirty="0" smtClean="0"/>
              <a:t>) выборочный контроль</a:t>
            </a:r>
            <a:r>
              <a:rPr lang="ru-RU" dirty="0" smtClean="0"/>
              <a:t>;</a:t>
            </a:r>
            <a:endParaRPr lang="ru-RU" dirty="0"/>
          </a:p>
          <a:p>
            <a:pPr marL="547688" indent="-193675">
              <a:buNone/>
            </a:pPr>
            <a:r>
              <a:rPr lang="ru-RU" dirty="0" smtClean="0"/>
              <a:t>- </a:t>
            </a:r>
            <a:r>
              <a:rPr lang="ru-RU" dirty="0"/>
              <a:t>в случае возникновения сомнений в качестве лекарственных средств;</a:t>
            </a:r>
          </a:p>
          <a:p>
            <a:pPr marL="547688" indent="-193675">
              <a:buNone/>
            </a:pPr>
            <a:r>
              <a:rPr lang="ru-RU" dirty="0" smtClean="0"/>
              <a:t>- </a:t>
            </a:r>
            <a:r>
              <a:rPr lang="ru-RU" dirty="0"/>
              <a:t>поступление в </a:t>
            </a:r>
            <a:r>
              <a:rPr lang="ru-RU" dirty="0" err="1"/>
              <a:t>Россельхознадзор</a:t>
            </a:r>
            <a:r>
              <a:rPr lang="ru-RU" dirty="0"/>
              <a:t> </a:t>
            </a:r>
            <a:r>
              <a:rPr lang="ru-RU" dirty="0" smtClean="0"/>
              <a:t>или его </a:t>
            </a:r>
            <a:r>
              <a:rPr lang="ru-RU" dirty="0"/>
              <a:t>территориальные управления </a:t>
            </a:r>
            <a:r>
              <a:rPr lang="ru-RU" dirty="0" smtClean="0"/>
              <a:t>обращений </a:t>
            </a:r>
            <a:r>
              <a:rPr lang="ru-RU" dirty="0"/>
              <a:t>и заявлений граждан, юридических лиц, индивидуальных предпринимателей, информации от органов государственной власти, органов местного самоуправления, из средств массовой информации о следующих фактах: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842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П</a:t>
            </a:r>
            <a:r>
              <a:rPr lang="ru-RU" sz="2200" dirty="0" smtClean="0"/>
              <a:t>оступление </a:t>
            </a:r>
            <a:r>
              <a:rPr lang="ru-RU" sz="2200" dirty="0"/>
              <a:t>в </a:t>
            </a:r>
            <a:r>
              <a:rPr lang="ru-RU" sz="2200" dirty="0" err="1"/>
              <a:t>Россельхознадзор</a:t>
            </a:r>
            <a:r>
              <a:rPr lang="ru-RU" sz="2200" dirty="0"/>
              <a:t> или территориальные управления </a:t>
            </a:r>
            <a:r>
              <a:rPr lang="ru-RU" sz="2200" dirty="0" err="1"/>
              <a:t>Россельхознадзора</a:t>
            </a:r>
            <a:r>
              <a:rPr lang="ru-RU" sz="2200" dirty="0"/>
              <a:t> обращений и заявлений граждан, юридических лиц, индивидуальных предпринимателей, информации от органов государственной власти, органов местного самоуправления, из средств массовой информации о следующих фактах: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1765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а) возникновение угрозы причинения вреда жизни, здоровью граждан, вреда животным, растениям, окружающей среде, объектам культурного наследия (памятникам истории и культуры) народов Российской Федерации, безопасности государства, а также угрозы чрезвычайных ситуаций природного и техногенного характера;</a:t>
            </a:r>
          </a:p>
          <a:p>
            <a:r>
              <a:rPr lang="ru-RU" dirty="0"/>
              <a:t>б) причинение вреда жизни, здоровью граждан, вреда животным, растениям, окружающей среде, объектам культурного наследия (памятникам истории и культуры) народов Российской Федерации, безопасности государства, а также возникновение чрезвычайных ситуаций природного и техногенного характера;</a:t>
            </a:r>
          </a:p>
          <a:p>
            <a:r>
              <a:rPr lang="ru-RU" dirty="0"/>
              <a:t>в) нарушение прав потребителей (в случае обращения граждан, права которых нарушены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762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/>
              <a:t>Справочная информация по вопросу обращения лекарственных средств для ветеринарного применения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1.Федеральный закон от 12 апреля 2010 года № 61-ФЗ «Об обращении лекарственных средств»</a:t>
            </a:r>
          </a:p>
          <a:p>
            <a:r>
              <a:rPr lang="ru-RU" dirty="0"/>
              <a:t>(http://www.fsvps.ru/fsvps-docs/ru/laws/law/2010/61.pdf);</a:t>
            </a:r>
          </a:p>
          <a:p>
            <a:r>
              <a:rPr lang="ru-RU" dirty="0"/>
              <a:t>2.Федеральный Закон от 4 мая 2011 года № 99-ФЗ «О лицензировании отдельных видов деятельности» (http://www.fsvps.ru/fsvps/laws/2453.html);</a:t>
            </a:r>
          </a:p>
          <a:p>
            <a:r>
              <a:rPr lang="ru-RU" dirty="0"/>
              <a:t>3. Постановление от 3 сентября 2010 г. № 674 «Об утверждении правил уничтожения недоброкачественных лекарственных средств, фальсифицированных лекарственных средств и контрафактных лекарственных средств» (http://www.fsvps.ru/fsvps/laws/2004.html);</a:t>
            </a:r>
          </a:p>
          <a:p>
            <a:r>
              <a:rPr lang="ru-RU" dirty="0"/>
              <a:t>4.Постановление Правительства РФ от 06.07.2012 № 686 «Об утверждении положения о лицензировании производства лекарственных средств»  (http://www.fsvps.ru/fsvps/laws/1859.html);</a:t>
            </a:r>
          </a:p>
          <a:p>
            <a:r>
              <a:rPr lang="ru-RU" dirty="0"/>
              <a:t>5. Постановление Правительства РФ от 22 декабря 2011 г. № 1081 «О  лицензировании фармацевтической деятельности» (http://www.fsvp s.ru/</a:t>
            </a:r>
            <a:r>
              <a:rPr lang="ru-RU" dirty="0" err="1"/>
              <a:t>fsvps</a:t>
            </a:r>
            <a:r>
              <a:rPr lang="ru-RU" dirty="0"/>
              <a:t>/</a:t>
            </a:r>
            <a:r>
              <a:rPr lang="ru-RU" dirty="0" err="1"/>
              <a:t>laws</a:t>
            </a:r>
            <a:r>
              <a:rPr lang="ru-RU" dirty="0"/>
              <a:t>/2850.html);</a:t>
            </a:r>
          </a:p>
          <a:p>
            <a:r>
              <a:rPr lang="ru-RU" dirty="0"/>
              <a:t>6. Постановление Правительства Российской Федерации от 15.10.2012 № 1043 «Об утверждении Положения о федеральном государственном надзоре в сфере обращения лекарственных средств»;</a:t>
            </a:r>
          </a:p>
          <a:p>
            <a:r>
              <a:rPr lang="ru-RU" dirty="0"/>
              <a:t>7. Постановление Правительства Российской Федерации от  21 ноября 2011 г. № 957  «Об организации лицензирования отдельных видов деятельности». (http://www.fsvps.ru/fsvps/laws/2955.html);</a:t>
            </a:r>
          </a:p>
          <a:p>
            <a:r>
              <a:rPr lang="ru-RU" dirty="0"/>
              <a:t>      8. Постановление Правительства РФ от 05.05.2012 N 467 "О подготовке и представлении докладов о лицензировании отдельных видов деятельности, показателях мониторинга эффективности лицензирования и методике его проведения" (http://www.fsvps.ru/fsvps/laws/3130.html);</a:t>
            </a:r>
          </a:p>
          <a:p>
            <a:r>
              <a:rPr lang="ru-RU" dirty="0"/>
              <a:t>     9. Приказ </a:t>
            </a:r>
            <a:r>
              <a:rPr lang="ru-RU" dirty="0" err="1"/>
              <a:t>Минпромторга</a:t>
            </a:r>
            <a:r>
              <a:rPr lang="ru-RU" dirty="0"/>
              <a:t> России от 14 июня 2013 года № 916 «Об утверждении правил организации производства и контроля качества лекарственных средств» (http://www.fsvps.ru/fsvps/laws/3719.html);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957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КОНЦЕПЦИЯ ФАРМАКОНАДЗОРА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/>
          <a:lstStyle/>
          <a:p>
            <a:r>
              <a:rPr lang="ru-RU" dirty="0"/>
              <a:t>Фармакологический надзор (</a:t>
            </a:r>
            <a:r>
              <a:rPr lang="ru-RU" dirty="0" err="1"/>
              <a:t>фармаконадзор</a:t>
            </a:r>
            <a:r>
              <a:rPr lang="ru-RU" dirty="0"/>
              <a:t>) – комплекс мер, направленных на выявление, оценку, понимание и предупреждение нежелательных реакций и/или других возможных проблем, связанных с использованием лекарственных средств (WHO/EDM/2004,8).</a:t>
            </a:r>
          </a:p>
        </p:txBody>
      </p:sp>
    </p:spTree>
    <p:extLst>
      <p:ext uri="{BB962C8B-B14F-4D97-AF65-F5344CB8AC3E}">
        <p14:creationId xmlns:p14="http://schemas.microsoft.com/office/powerpoint/2010/main" xmlns="" val="32596378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Справочная информация по вопросу обращения лекарственных средств для ветеринарного применения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10. Постановление Правительства Российской Федерации от  6 октября 2011 г. № 826  «Об утверждении типовой формы лицензии». (http://www.fsvps.ru/fsvps/laws/3759.html); </a:t>
            </a:r>
          </a:p>
          <a:p>
            <a:r>
              <a:rPr lang="ru-RU" dirty="0"/>
              <a:t>      11. Приказ Минсельхоза России от 26 марта 2013 № 149 «Об утверждении административного регламента исполнения Федеральной службой по ветеринарному и фитосанитарному надзору государственной функции по осуществлению федерального государственного надзора в сфере обращения лекарственных средств для ветеринарного применения» (http://www.fsvps.ru/fsvps/laws/3735.html);</a:t>
            </a:r>
          </a:p>
          <a:p>
            <a:r>
              <a:rPr lang="ru-RU" dirty="0"/>
              <a:t>12. Приказ Минсельхоза России от 8 июля 2009 г. № 265 «Об утверждении административного регламента исполнения федеральной службой по ветеринарному и фитосанитарному надзору государственной функции по лицензированию фармацевтической деятельности в сфере обращения лекарственных средств, предназначенных для животных» (http://www.fsvps.ru/fsvps-docs/ru/laws/orders/2009/265.pdf);</a:t>
            </a:r>
          </a:p>
          <a:p>
            <a:r>
              <a:rPr lang="ru-RU" dirty="0"/>
              <a:t>13. Приказ от Минсельхоза России 11 июня 2009 г. № 222 «Об утверждении административного регламента исполнения Федеральной службой по ветеринарному и фитосанитарному надзору государственной функции по лицензированию по лицензированию производства лекарственных средств, предназначенных для животных» (http://www.fsvps.ru/fsvps/laws/151.html);</a:t>
            </a:r>
          </a:p>
          <a:p>
            <a:r>
              <a:rPr lang="ru-RU" dirty="0"/>
              <a:t>14.Приказ </a:t>
            </a:r>
            <a:r>
              <a:rPr lang="ru-RU" dirty="0" err="1"/>
              <a:t>Россельхознадзора</a:t>
            </a:r>
            <a:r>
              <a:rPr lang="ru-RU" dirty="0"/>
              <a:t> от 19 февраля 2010 г. № 54 «О временном порядке функционирования автоматизированной системы «Гермес» (http://www.fsvps.ru/fsvps/laws/902.html);</a:t>
            </a:r>
          </a:p>
          <a:p>
            <a:r>
              <a:rPr lang="ru-RU" dirty="0"/>
              <a:t>15. Приказ </a:t>
            </a:r>
            <a:r>
              <a:rPr lang="ru-RU" dirty="0" err="1"/>
              <a:t>Россельхознадзора</a:t>
            </a:r>
            <a:r>
              <a:rPr lang="ru-RU" dirty="0"/>
              <a:t> от 19 апреля 2012 г. № 191  "О лицензировании фармацевтической деятельности" (http://www.fsvps.ru/fsvps/laws/1947.html).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85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marL="137160" indent="0" algn="ctr">
              <a:buNone/>
            </a:pPr>
            <a:endParaRPr lang="ru-RU" dirty="0" smtClean="0"/>
          </a:p>
          <a:p>
            <a:pPr marL="137160" indent="0" algn="ctr"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31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КОНЦЕПЦИЯ ФАРМАКОНАДЗОРА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 целью  обеспечения безопасности продукции животного происхождения и здоровья и благополучия животных и птицы государство должно обеспечивать эффективность, безопасность, качество и доступность необходимых лекарственных средств для ветеринарного применения. </a:t>
            </a:r>
          </a:p>
          <a:p>
            <a:r>
              <a:rPr lang="ru-RU" dirty="0"/>
              <a:t>Главный акцент в регулировании контроля эффективности, безопасности и качества лекарственных средств для ветеринарного применения необходимо делать на усовершенствовании системы регистрации, сертификации и организации государственного контроля и надзора за соблюдением норм и правил, действующих в сфере обращения лекарств для ветеринарного применения.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4367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Основные направления  </a:t>
            </a:r>
            <a:r>
              <a:rPr lang="ru-RU" sz="3200" dirty="0"/>
              <a:t>системы </a:t>
            </a:r>
            <a:r>
              <a:rPr lang="ru-RU" sz="3200" dirty="0" err="1"/>
              <a:t>фармаконадзора</a:t>
            </a:r>
            <a:r>
              <a:rPr lang="ru-RU" sz="3200" dirty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•</a:t>
            </a:r>
            <a:r>
              <a:rPr lang="ru-RU" dirty="0"/>
              <a:t>	осуществление сбора, анализа и обобщения информации о безопасности и эффективности применения лекарственных средств, полученной от производителей, компаний осуществляющих фармацевтическую деятельность, практикующих ветеринарных врачей, общественных организаций и конечного потребителя;</a:t>
            </a:r>
          </a:p>
          <a:p>
            <a:pPr marL="137160" indent="0">
              <a:buNone/>
            </a:pPr>
            <a:r>
              <a:rPr lang="ru-RU" dirty="0"/>
              <a:t>•	осуществление контроля функционирования </a:t>
            </a:r>
            <a:r>
              <a:rPr lang="ru-RU" dirty="0" err="1"/>
              <a:t>фармаконадзора</a:t>
            </a:r>
            <a:r>
              <a:rPr lang="ru-RU" dirty="0"/>
              <a:t> как в ветеринарной отрасли, так и в фармацевтических компаниях;</a:t>
            </a:r>
          </a:p>
          <a:p>
            <a:pPr marL="137160" indent="0">
              <a:buNone/>
            </a:pPr>
            <a:r>
              <a:rPr lang="ru-RU" dirty="0"/>
              <a:t>•	подготовка предложений </a:t>
            </a:r>
            <a:r>
              <a:rPr lang="ru-RU" dirty="0" smtClean="0"/>
              <a:t>(заключений)  экспертами ФГБУ «ВГНКИ» для принятия решения </a:t>
            </a:r>
            <a:r>
              <a:rPr lang="ru-RU" dirty="0" err="1" smtClean="0"/>
              <a:t>Россельхознадзором</a:t>
            </a:r>
            <a:r>
              <a:rPr lang="ru-RU" dirty="0" smtClean="0"/>
              <a:t> </a:t>
            </a:r>
            <a:r>
              <a:rPr lang="ru-RU" dirty="0"/>
              <a:t>о </a:t>
            </a:r>
            <a:r>
              <a:rPr lang="ru-RU" dirty="0" smtClean="0"/>
              <a:t>целесообразности применения, полном </a:t>
            </a:r>
            <a:r>
              <a:rPr lang="ru-RU" dirty="0"/>
              <a:t>или частичном </a:t>
            </a:r>
            <a:r>
              <a:rPr lang="ru-RU" dirty="0" smtClean="0"/>
              <a:t>запрещении или ограничении  оборота лекарственного </a:t>
            </a:r>
            <a:r>
              <a:rPr lang="ru-RU" dirty="0"/>
              <a:t>средства для ветеринарного применения, внесении дополнений или изменений в инструкцию по применению лекарственного средства для ветеринарного применения;</a:t>
            </a:r>
          </a:p>
          <a:p>
            <a:pPr marL="137160" indent="0">
              <a:buNone/>
            </a:pPr>
            <a:r>
              <a:rPr lang="ru-RU" dirty="0"/>
              <a:t>•	проведение аналитической экспертной оценки отчетов мониторинга безопасности лекарственных средств для ветеринарного применения;</a:t>
            </a:r>
          </a:p>
          <a:p>
            <a:pPr marL="137160" indent="0">
              <a:buNone/>
            </a:pPr>
            <a:r>
              <a:rPr lang="ru-RU" dirty="0"/>
              <a:t>•	информационное и методическое обеспечение  ветеринарных специалистов и конечных потребителей по вопросам безопасности лекарственных средств для ветеринарного </a:t>
            </a:r>
            <a:r>
              <a:rPr lang="ru-RU" dirty="0" smtClean="0"/>
              <a:t>применения;</a:t>
            </a:r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Разработка и внедрение информационной системы </a:t>
            </a:r>
            <a:r>
              <a:rPr lang="ru-RU" dirty="0" err="1" smtClean="0"/>
              <a:t>фармаконадзора</a:t>
            </a:r>
            <a:r>
              <a:rPr lang="ru-RU" dirty="0" smtClean="0"/>
              <a:t> «Гален»</a:t>
            </a:r>
          </a:p>
          <a:p>
            <a:pPr marL="13716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327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9695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Лекарственное средство для ветеринарного применения — это продукт, который, влияет на здоровье животного и птицы и как следствие может повлиять на здоровье человека, поэтому вопрос управления качеством имеет для данного вида продукции первоочередное значение.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124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Возможность обращения  лекарственного средства для ветеринарного применения зависит от общего системного подхода, обеспечивающего возможность регулирования процессов, формирующих его качество  и безопасность </a:t>
            </a:r>
            <a:r>
              <a:rPr lang="ru-RU" dirty="0" smtClean="0"/>
              <a:t> </a:t>
            </a:r>
            <a:r>
              <a:rPr lang="ru-RU" dirty="0"/>
              <a:t>на всех этапах жизненного </a:t>
            </a:r>
            <a:r>
              <a:rPr lang="ru-RU" dirty="0" smtClean="0"/>
              <a:t>цикла лекарственного средства: </a:t>
            </a:r>
            <a:r>
              <a:rPr lang="ru-RU" dirty="0"/>
              <a:t>от </a:t>
            </a:r>
            <a:r>
              <a:rPr lang="ru-RU" dirty="0" smtClean="0"/>
              <a:t> </a:t>
            </a:r>
            <a:r>
              <a:rPr lang="ru-RU" dirty="0"/>
              <a:t>разработки, испытания, закупки сырья для производства, самого производства, продажи компаниям, осуществляющим фармацевтическую деятельность и непосредственно </a:t>
            </a:r>
            <a:r>
              <a:rPr lang="ru-RU" dirty="0" smtClean="0"/>
              <a:t> использование конечным потребителем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217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Autofit/>
          </a:bodyPr>
          <a:lstStyle/>
          <a:p>
            <a:r>
              <a:rPr lang="ru-RU" sz="2400" dirty="0"/>
              <a:t>При таком подходе понятие качества возникает как интегральная характеристика, а система, разработанная в развитых странах для производства и реализации разных видов продукции, в том числе и лекарственных средств для ветеринарного применения, получила название </a:t>
            </a:r>
            <a:r>
              <a:rPr lang="ru-RU" sz="2400" dirty="0" err="1"/>
              <a:t>Total</a:t>
            </a:r>
            <a:r>
              <a:rPr lang="ru-RU" sz="2400" dirty="0"/>
              <a:t> </a:t>
            </a:r>
            <a:r>
              <a:rPr lang="ru-RU" sz="2400" dirty="0" err="1"/>
              <a:t>Quality</a:t>
            </a:r>
            <a:r>
              <a:rPr lang="ru-RU" sz="2400" dirty="0"/>
              <a:t> </a:t>
            </a:r>
            <a:r>
              <a:rPr lang="ru-RU" sz="2400" dirty="0" err="1"/>
              <a:t>Management</a:t>
            </a:r>
            <a:r>
              <a:rPr lang="ru-RU" sz="2400" dirty="0"/>
              <a:t> (TQM).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664336"/>
          </a:xfrm>
        </p:spPr>
        <p:txBody>
          <a:bodyPr>
            <a:normAutofit/>
          </a:bodyPr>
          <a:lstStyle/>
          <a:p>
            <a:r>
              <a:rPr lang="ru-RU" dirty="0"/>
              <a:t>Совокупность и последовательность действий определяет «обеспечение качества» и используется как инструмент управления всеми факторами, влияющими на качество лекарственного средства для ветеринарного </a:t>
            </a:r>
            <a:r>
              <a:rPr lang="ru-RU" dirty="0" smtClean="0"/>
              <a:t>применения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2592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</a:t>
            </a:r>
            <a:r>
              <a:rPr lang="ru-RU" dirty="0" err="1" smtClean="0"/>
              <a:t>фармаконадзора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- пассивный надзор — спонтанные сообщения о побочных действиях и нежелательных реакциях;</a:t>
            </a:r>
          </a:p>
          <a:p>
            <a:r>
              <a:rPr lang="ru-RU" dirty="0"/>
              <a:t>- активный надзор — отчеты мониторинга безопасности лекарственных средств для ветеринарного применения, в том числе мониторинг побочных действий и нежелательных реакций;</a:t>
            </a:r>
          </a:p>
          <a:p>
            <a:r>
              <a:rPr lang="ru-RU" dirty="0"/>
              <a:t>- пострегистрационные исследования качества безопасности при выборочном контроле.</a:t>
            </a:r>
          </a:p>
          <a:p>
            <a:r>
              <a:rPr lang="ru-RU" i="1" dirty="0"/>
              <a:t>Врачебные  ошибки, допущенные во время применения лекарственного препарата для ветеринарного применения, приведшие к развитию побочных  действий и нежелательных реакций, также попадают в поле зрения </a:t>
            </a:r>
            <a:r>
              <a:rPr lang="ru-RU" i="1" dirty="0" err="1"/>
              <a:t>фармаконадзора</a:t>
            </a:r>
            <a:r>
              <a:rPr lang="ru-RU" i="1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1595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Фармаконадзор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Так же следует отметить немаловажный аспект </a:t>
            </a:r>
            <a:r>
              <a:rPr lang="ru-RU" dirty="0" smtClean="0"/>
              <a:t>наличие </a:t>
            </a:r>
            <a:r>
              <a:rPr lang="ru-RU" dirty="0"/>
              <a:t>факта отсутствия эффективности лекарственного средства для ветеринарного применения, что часто случается при фальсификации продукции данной категории.</a:t>
            </a:r>
          </a:p>
          <a:p>
            <a:r>
              <a:rPr lang="ru-RU" dirty="0"/>
              <a:t>Применение любого лекарственного средства связано с определенными рисками. Однако, полагаясь только на спонтанные сообщения, нельзя принимать такие экстренные регуляторные решения, как отзыв препарата с </a:t>
            </a:r>
            <a:r>
              <a:rPr lang="ru-RU" dirty="0" smtClean="0"/>
              <a:t>рынка. </a:t>
            </a:r>
            <a:endParaRPr lang="ru-RU" dirty="0"/>
          </a:p>
          <a:p>
            <a:r>
              <a:rPr lang="ru-RU" dirty="0"/>
              <a:t>Поэтому такого рода решения должны иметь место только в том случае, если соотношение риск/польза является или неприемлемым, или неуправляемым. Очевидно, что предупреждение возникновения неблагоприятных последствий более результативно, чем применение мер по их устранению. Поэтому акценты осуществления </a:t>
            </a:r>
            <a:r>
              <a:rPr lang="ru-RU" dirty="0" err="1"/>
              <a:t>фармаконадзора</a:t>
            </a:r>
            <a:r>
              <a:rPr lang="ru-RU" dirty="0"/>
              <a:t> перемещены с рутинного анализа побочных действий и нежелательных реакций к внедрению системы управления рисками.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116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Федеральный закон </a:t>
            </a:r>
            <a:r>
              <a:rPr lang="ru-RU" sz="2800" dirty="0" smtClean="0"/>
              <a:t>от 12 </a:t>
            </a:r>
            <a:r>
              <a:rPr lang="ru-RU" sz="2800" dirty="0"/>
              <a:t>апреля 2010 г. № 61-ФЗ « Об обращении лекарственных средств»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Государственный контроль (надзор) в сфере обращения лекарственных средств </a:t>
            </a:r>
            <a:r>
              <a:rPr lang="ru-RU" dirty="0" smtClean="0"/>
              <a:t> для ветеринарного применения включает </a:t>
            </a:r>
            <a:r>
              <a:rPr lang="ru-RU" dirty="0"/>
              <a:t>в себя: </a:t>
            </a:r>
          </a:p>
          <a:p>
            <a:r>
              <a:rPr lang="ru-RU" dirty="0"/>
              <a:t>1) лицензионный контроль в сфере производства лекарственных средств </a:t>
            </a:r>
            <a:r>
              <a:rPr lang="ru-RU" dirty="0" smtClean="0"/>
              <a:t> для ветеринарного применения и  лицензионный контроль в </a:t>
            </a:r>
            <a:r>
              <a:rPr lang="ru-RU" dirty="0"/>
              <a:t>сфере фармацевтической деятельности; </a:t>
            </a:r>
          </a:p>
          <a:p>
            <a:r>
              <a:rPr lang="ru-RU" dirty="0"/>
              <a:t>2) федеральный государственный надзор в сфере обращения лекарственных </a:t>
            </a:r>
            <a:r>
              <a:rPr lang="ru-RU" dirty="0" smtClean="0"/>
              <a:t>средств (</a:t>
            </a:r>
            <a:r>
              <a:rPr lang="ru-RU" dirty="0" err="1" smtClean="0"/>
              <a:t>фармаконадзор</a:t>
            </a:r>
            <a:r>
              <a:rPr lang="ru-RU" dirty="0" smtClean="0"/>
              <a:t>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527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507</TotalTime>
  <Words>1795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СИСТЕМА ВЕТЕРИНАРНОГО ФАРМАКОНАДЗОРА В РОССИЙСКОЙ ФЕДЕРАЦИИ</vt:lpstr>
      <vt:lpstr>КОНЦЕПЦИЯ ФАРМАКОНАДЗОРА</vt:lpstr>
      <vt:lpstr>КОНЦЕПЦИЯ ФАРМАКОНАДЗОРА</vt:lpstr>
      <vt:lpstr>Основные направления  системы фармаконадзора  </vt:lpstr>
      <vt:lpstr>Лекарственное средство для ветеринарного применения — это продукт, который, влияет на здоровье животного и птицы и как следствие может повлиять на здоровье человека, поэтому вопрос управления качеством имеет для данного вида продукции первоочередное значение.</vt:lpstr>
      <vt:lpstr>При таком подходе понятие качества возникает как интегральная характеристика, а система, разработанная в развитых странах для производства и реализации разных видов продукции, в том числе и лекарственных средств для ветеринарного применения, получила название Total Quality Management (TQM). </vt:lpstr>
      <vt:lpstr>Система фармаконадзора</vt:lpstr>
      <vt:lpstr>Фармаконадзор</vt:lpstr>
      <vt:lpstr>Федеральный закон от 12 апреля 2010 г. № 61-ФЗ « Об обращении лекарственных средств»</vt:lpstr>
      <vt:lpstr>Лицензионный контроль в сфере производства лекарственных средств и в сфере фармацевтической деятельности</vt:lpstr>
      <vt:lpstr>ПРИКАЗ МИНИСТЕРСТВА СЕЛЬСКОГО ХОЗЯЙСТВА РОССИИ от 26 марта 2013 г. N 149  ОБ УТВЕРЖДЕНИИ АДМИНИСТРАТИВНОГО РЕГЛАМЕНТА ИСПОЛНЕНИЯ ФЕДЕРАЛЬНОЙ СЛУЖБОЙ ПО ВЕТЕРИНАРНОМУ И ФИТОСАНИТАРНОМУ НАДЗОРУ ГОСУДАРСТВЕННОЙ ФУНКЦИИ ПО ОСУЩЕСТВЛЕНИЮ ФЕДЕРАЛЬНОГО ГОСУДАРСТВЕННОГО НАДЗОРА В СФЕРЕ ОБРАЩЕНИЯ ЛЕКАРСТВЕННЫХ СРЕДСТВ ДЛЯ ВЕТЕРИНАРНОГО ПРИМЕНЕНИЯ </vt:lpstr>
      <vt:lpstr>Предметом федерального государственного надзора в сфере обращения лекарственных средств для ветеринарного применения </vt:lpstr>
      <vt:lpstr>Мониторинг безопасности лекарственных средств для ветеринарного применения</vt:lpstr>
      <vt:lpstr>Информационные системы</vt:lpstr>
      <vt:lpstr>Результатом исполнения государственной функции в установленной сфере деятельности является принятие решения</vt:lpstr>
      <vt:lpstr>Исполнение государственной функции включает в себя следующие административные процедуры:</vt:lpstr>
      <vt:lpstr>Организация и проведение проверок соответствия лекарственных средств, находящихся в обращении, установленным обязательным требованиям к их качеству </vt:lpstr>
      <vt:lpstr>Поступление в Россельхознадзор или территориальные управления Россельхознадзора обращений и заявлений граждан, юридических лиц, индивидуальных предпринимателей, информации от органов государственной власти, органов местного самоуправления, из средств массовой информации о следующих фактах: </vt:lpstr>
      <vt:lpstr>Справочная информация по вопросу обращения лекарственных средств для ветеринарного применения</vt:lpstr>
      <vt:lpstr>Справочная информация по вопросу обращения лекарственных средств для ветеринарного применения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Лицензирование фармацевтической деятельности в области оборота лекарственных средств для ветеринарного применения, лицензирование производства лекарственных средств для ветеринарного применения. Актуальные аспекты</dc:title>
  <dc:creator>Татьяна</dc:creator>
  <cp:lastModifiedBy>p.mihalev</cp:lastModifiedBy>
  <cp:revision>49</cp:revision>
  <dcterms:created xsi:type="dcterms:W3CDTF">2014-02-25T20:23:05Z</dcterms:created>
  <dcterms:modified xsi:type="dcterms:W3CDTF">2014-04-21T11:10:09Z</dcterms:modified>
</cp:coreProperties>
</file>