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9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10288D-19D2-417E-ACD7-4732678F5BE2}" type="datetimeFigureOut">
              <a:rPr lang="ru-RU" smtClean="0"/>
              <a:t>05.10.2014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A084CC-74A4-4377-B141-2B1A90CDD72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Система  ФАРМАКОНАДЗОРА  В СФЕРЕ ЛЕКАРСТВЕННЫХ СРЕДСТВ ДЛЯ ВЕТЕРИНАРНОГО ПРИМЕНЕНИЯ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Заместитель Начальника Управления </a:t>
            </a:r>
            <a:r>
              <a:rPr lang="ru-RU" dirty="0" err="1"/>
              <a:t>Россельхознадзора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к</a:t>
            </a:r>
            <a:r>
              <a:rPr lang="ru-RU" dirty="0" smtClean="0"/>
              <a:t>андидат ветеринарных наук </a:t>
            </a:r>
            <a:endParaRPr lang="ru-RU" dirty="0"/>
          </a:p>
          <a:p>
            <a:r>
              <a:rPr lang="ru-RU" dirty="0"/>
              <a:t>Новикова Мария Викторовна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534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Решение принятое </a:t>
            </a:r>
            <a:r>
              <a:rPr lang="ru-RU" sz="3200" dirty="0" err="1" smtClean="0"/>
              <a:t>Россельхознадзором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 результатам мониторинга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84416"/>
          </a:xfrm>
        </p:spPr>
        <p:txBody>
          <a:bodyPr>
            <a:normAutofit/>
          </a:bodyPr>
          <a:lstStyle/>
          <a:p>
            <a:r>
              <a:rPr lang="ru-RU" dirty="0" smtClean="0"/>
              <a:t>размещается </a:t>
            </a:r>
            <a:r>
              <a:rPr lang="ru-RU" dirty="0"/>
              <a:t>на своем официальном сайте </a:t>
            </a:r>
            <a:r>
              <a:rPr lang="ru-RU" dirty="0" err="1" smtClean="0"/>
              <a:t>Россельхознадзора</a:t>
            </a:r>
            <a:r>
              <a:rPr lang="ru-RU" dirty="0" smtClean="0"/>
              <a:t> в разделе «Регистрация и лицензирование» подраздел «</a:t>
            </a:r>
            <a:r>
              <a:rPr lang="ru-RU" dirty="0" err="1" smtClean="0"/>
              <a:t>Фармаконадзор</a:t>
            </a:r>
            <a:r>
              <a:rPr lang="ru-RU" dirty="0" smtClean="0"/>
              <a:t>»</a:t>
            </a:r>
          </a:p>
          <a:p>
            <a:r>
              <a:rPr lang="ru-RU" dirty="0"/>
              <a:t>р</a:t>
            </a:r>
            <a:r>
              <a:rPr lang="ru-RU" dirty="0" smtClean="0"/>
              <a:t>азмещенная информация является </a:t>
            </a:r>
            <a:r>
              <a:rPr lang="ru-RU" dirty="0"/>
              <a:t>открытой и общедоступной. </a:t>
            </a:r>
            <a:endParaRPr lang="ru-RU" dirty="0" smtClean="0"/>
          </a:p>
          <a:p>
            <a:r>
              <a:rPr lang="ru-RU" dirty="0" smtClean="0"/>
              <a:t>обновление информации осуществляется непрерывно.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276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672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</a:t>
            </a:r>
            <a:r>
              <a:rPr lang="ru-RU" dirty="0" err="1" smtClean="0"/>
              <a:t>армаконадзор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Федеральный государственный надзор в сфере обращения лекарственных средств (</a:t>
            </a:r>
            <a:r>
              <a:rPr lang="ru-RU" dirty="0" err="1"/>
              <a:t>фармаконадзор</a:t>
            </a:r>
            <a:r>
              <a:rPr lang="ru-RU" dirty="0"/>
              <a:t>) осуществляется в соответствии с приказом Минсельхоза России от 26 марта 2013 г. N 149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694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Приказ Министерства сельского хозяйства от 10 октября 2011 № 357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"Об утверждении порядка осуществления мониторинга безопасности лекарственных препаратов для ветеринарного применения, регистрации побочных действий, серьезных нежелательных реакций, непредвиденных нежелательных реакций при применении лекарственных препаратов для ветеринарного применения и предоставления информации об этом"</a:t>
            </a:r>
          </a:p>
        </p:txBody>
      </p:sp>
    </p:spTree>
    <p:extLst>
      <p:ext uri="{BB962C8B-B14F-4D97-AF65-F5344CB8AC3E}">
        <p14:creationId xmlns:p14="http://schemas.microsoft.com/office/powerpoint/2010/main" val="217046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dirty="0"/>
              <a:t>Мониторинг проводится Федеральной службой по ветеринарному и фитосанитарному надзору на </a:t>
            </a:r>
            <a:r>
              <a:rPr lang="ru-RU" sz="3100" dirty="0" smtClean="0"/>
              <a:t>основании</a:t>
            </a:r>
            <a:r>
              <a:rPr lang="ru-RU" sz="31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сообщений, полученных от лиц по роду их профессиональной </a:t>
            </a:r>
            <a:r>
              <a:rPr lang="ru-RU" dirty="0" smtClean="0"/>
              <a:t>деятельности: </a:t>
            </a:r>
          </a:p>
          <a:p>
            <a:pPr marL="137160" indent="0">
              <a:buNone/>
            </a:pPr>
            <a:r>
              <a:rPr lang="ru-RU" dirty="0" smtClean="0"/>
              <a:t>- о </a:t>
            </a:r>
            <a:r>
              <a:rPr lang="ru-RU" dirty="0"/>
              <a:t>побочных действиях, в том числе побочных действиях, не указанных в инструкциях по применению лекарственных препаратов;</a:t>
            </a:r>
          </a:p>
          <a:p>
            <a:pPr marL="137160" indent="0">
              <a:buNone/>
            </a:pPr>
            <a:r>
              <a:rPr lang="ru-RU" dirty="0" smtClean="0"/>
              <a:t>- о </a:t>
            </a:r>
            <a:r>
              <a:rPr lang="ru-RU" dirty="0"/>
              <a:t>серьезных нежелательных реакциях, приведших к гибели, врожденным аномалиям или порокам развития либо представляющих собой угрозу жизни животных;</a:t>
            </a:r>
          </a:p>
          <a:p>
            <a:pPr marL="137160" indent="0">
              <a:buNone/>
            </a:pPr>
            <a:r>
              <a:rPr lang="ru-RU" dirty="0" smtClean="0"/>
              <a:t>- о </a:t>
            </a:r>
            <a:r>
              <a:rPr lang="ru-RU" dirty="0"/>
              <a:t>непредвиденных нежелательных реакциях, возникших при применении лекарственного препарата в соответствии с инструкцией по применению, сущность и тяжесть которых не соответствовали информации о лекарственном препарате, содержащейся в инструкции по его применению, в том числе повлекших возникновение и распространение заразных болезней животных;</a:t>
            </a:r>
          </a:p>
          <a:p>
            <a:pPr marL="137160" indent="0">
              <a:buNone/>
            </a:pPr>
            <a:r>
              <a:rPr lang="ru-RU" dirty="0" smtClean="0"/>
              <a:t>- об </a:t>
            </a:r>
            <a:r>
              <a:rPr lang="ru-RU" dirty="0"/>
              <a:t>особенностях взаимодействия лекарственных препаратов с другими лекарственными препаратами, которые были выявлены при проведении клинических исследований и применении лекарственных препаратов;</a:t>
            </a:r>
          </a:p>
          <a:p>
            <a:r>
              <a:rPr lang="ru-RU" dirty="0" smtClean="0"/>
              <a:t> </a:t>
            </a:r>
            <a:r>
              <a:rPr lang="ru-RU" dirty="0"/>
              <a:t>сообщений, полученных от физических лиц, в том числе владельцев животных, а также индивидуальных предпринимателей и юридических лиц, осуществляющих деятельность при обращении лекарственных препаратов;</a:t>
            </a:r>
          </a:p>
          <a:p>
            <a:r>
              <a:rPr lang="ru-RU" dirty="0" smtClean="0"/>
              <a:t> </a:t>
            </a:r>
            <a:r>
              <a:rPr lang="ru-RU" dirty="0"/>
              <a:t>отчетов о результатах клинических исследований лекарственного препарата (далее - отчет), содержащих информацию по безопасности лекарственного препарата;</a:t>
            </a:r>
          </a:p>
          <a:p>
            <a:r>
              <a:rPr lang="ru-RU" dirty="0" smtClean="0"/>
              <a:t> </a:t>
            </a:r>
            <a:r>
              <a:rPr lang="ru-RU" dirty="0"/>
              <a:t>информации, полученной при осуществлении контрольных и надзорных функций в области ветеринарии.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726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приема информации </a:t>
            </a:r>
            <a:r>
              <a:rPr lang="ru-RU" dirty="0" err="1" smtClean="0"/>
              <a:t>Россельхознадзором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Сообщения направляются в Федеральную службу по ветеринарному и фитосанитарному надзору в срок не позднее 15 календарных дней со дня, когда стала известна соответствующая информация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Отчеты направляются разработчиком лекарственного препарата и (или) уполномоченным им в установленном порядке лицом на электронном и бумажном носителе в сроки, отсчитываемые от даты регистрации лекарственного препарата в Российской Федерации:</a:t>
            </a:r>
          </a:p>
          <a:p>
            <a:pPr marL="137160" indent="0">
              <a:buNone/>
            </a:pPr>
            <a:r>
              <a:rPr lang="ru-RU" dirty="0" smtClean="0"/>
              <a:t>- в </a:t>
            </a:r>
            <a:r>
              <a:rPr lang="ru-RU" dirty="0"/>
              <a:t>течение первых двух лет регистрации лекарственного препарата - каждые 6 месяцев;</a:t>
            </a:r>
          </a:p>
          <a:p>
            <a:pPr marL="137160" indent="0">
              <a:buNone/>
            </a:pPr>
            <a:r>
              <a:rPr lang="ru-RU" dirty="0" smtClean="0"/>
              <a:t>- в </a:t>
            </a:r>
            <a:r>
              <a:rPr lang="ru-RU" dirty="0"/>
              <a:t>течение последующих двух лет - ежегодно;</a:t>
            </a:r>
          </a:p>
          <a:p>
            <a:pPr marL="137160" indent="0">
              <a:buNone/>
            </a:pPr>
            <a:r>
              <a:rPr lang="ru-RU" dirty="0" smtClean="0"/>
              <a:t>- начиная </a:t>
            </a:r>
            <a:r>
              <a:rPr lang="ru-RU" dirty="0"/>
              <a:t>с пятого года регистрации лекарственного препарата - один раз в три года.</a:t>
            </a:r>
          </a:p>
          <a:p>
            <a:pPr marL="137160" indent="0">
              <a:buNone/>
            </a:pPr>
            <a:r>
              <a:rPr lang="ru-RU" dirty="0"/>
              <a:t>Отчеты предоставляются не позднее 30 дней от даты окончания срока отсчета.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62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Федеральная </a:t>
            </a:r>
            <a:r>
              <a:rPr lang="ru-RU" sz="3100" dirty="0"/>
              <a:t>служба по ветеринарному и фитосанитарному надзору осуществляет в оперативном режиме обработку </a:t>
            </a:r>
            <a:r>
              <a:rPr lang="ru-RU" sz="3100" dirty="0" smtClean="0"/>
              <a:t>полученной информации и </a:t>
            </a:r>
            <a:r>
              <a:rPr lang="ru-RU" sz="3100" dirty="0"/>
              <a:t>ее регистрацию путем внесения в базу данных мониторинга, которая представляет собой электронную информационно-аналитическую систему в информационно-телекоммуникационной сети "Интернет"</a:t>
            </a:r>
            <a:br>
              <a:rPr lang="ru-RU" sz="3100" dirty="0"/>
            </a:br>
            <a:r>
              <a:rPr lang="ru-RU" sz="3100" dirty="0"/>
              <a:t/>
            </a:r>
            <a:br>
              <a:rPr lang="ru-RU" sz="31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6741368"/>
            <a:ext cx="8229600" cy="1166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739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АИС«Гален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тестовом режиме введена в эксплуатацию система </a:t>
            </a:r>
            <a:r>
              <a:rPr lang="ru-RU" dirty="0" err="1"/>
              <a:t>фармаконадзора</a:t>
            </a:r>
            <a:r>
              <a:rPr lang="ru-RU" dirty="0"/>
              <a:t> «Гален», которая будет в режиме он-</a:t>
            </a:r>
            <a:r>
              <a:rPr lang="ru-RU" dirty="0" err="1"/>
              <a:t>лайн</a:t>
            </a:r>
            <a:r>
              <a:rPr lang="ru-RU" dirty="0"/>
              <a:t> принимать сведения от всех участников оборота лекарственного средства для ветеринарного применения о нежелательных реакциях и побочных реакциях, вызванных лекарственным средством для ветеринарного применения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030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Обработка поступившей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получения информации о нежелательных реакциях и побочных действиях лекарственного препарата для ветеринарного применения от потребителя </a:t>
            </a:r>
            <a:r>
              <a:rPr lang="ru-RU" dirty="0" err="1" smtClean="0"/>
              <a:t>Россельхознадзором</a:t>
            </a:r>
            <a:r>
              <a:rPr lang="ru-RU" dirty="0" smtClean="0"/>
              <a:t> проводится  ее анализ путем проведения контрольно-надзорных мероприятий и исследований, в случае возможности лекарственного средства для ветеринарного применения о котором поступила сигнальная информация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468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о принятии решения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/>
              <a:t>В </a:t>
            </a:r>
            <a:r>
              <a:rPr lang="ru-RU" dirty="0"/>
              <a:t>случае, если по результатам мониторинга будет установлено, что применение лекарственного препарата представляет угрозу жизни или здоровью животных, сведения о лекарственном препарате не соответствуют сведениям о лекарственном препарате, содержащимся в инструкции по его применению, рассматривает вопрос о возможности приостановлении применения лекарственного препарата, о необходимости внесения изменений в инструкцию по применению лекарственного препарата.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862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591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Система  ФАРМАКОНАДЗОРА  В СФЕРЕ ЛЕКАРСТВЕННЫХ СРЕДСТВ ДЛЯ ВЕТЕРИНАРНОГО ПРИМЕНЕНИЯ</vt:lpstr>
      <vt:lpstr>Фармаконадзор</vt:lpstr>
      <vt:lpstr>Приказ Министерства сельского хозяйства от 10 октября 2011 № 357</vt:lpstr>
      <vt:lpstr> Мониторинг проводится Федеральной службой по ветеринарному и фитосанитарному надзору на основании:</vt:lpstr>
      <vt:lpstr>Система приема информации Россельхознадзором</vt:lpstr>
      <vt:lpstr>   Федеральная служба по ветеринарному и фитосанитарному надзору осуществляет в оперативном режиме обработку полученной информации и ее регистрацию путем внесения в базу данных мониторинга, которая представляет собой электронную информационно-аналитическую систему в информационно-телекоммуникационной сети "Интернет"  </vt:lpstr>
      <vt:lpstr>АИС«Гален»</vt:lpstr>
      <vt:lpstr>Обработка поступившей информации</vt:lpstr>
      <vt:lpstr>Вопрос о принятии решения</vt:lpstr>
      <vt:lpstr>Решение принятое Россельхознадзором по результатам мониторинга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надзора в области оборота лекарственных средств для ветеринарного применения</dc:title>
  <dc:creator>Татьяна Панина</dc:creator>
  <cp:lastModifiedBy>Татьяна Панина</cp:lastModifiedBy>
  <cp:revision>9</cp:revision>
  <dcterms:created xsi:type="dcterms:W3CDTF">2014-10-05T14:51:22Z</dcterms:created>
  <dcterms:modified xsi:type="dcterms:W3CDTF">2014-10-05T15:55:15Z</dcterms:modified>
</cp:coreProperties>
</file>